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354"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30" r:id="rId22"/>
    <p:sldId id="322" r:id="rId23"/>
    <p:sldId id="323" r:id="rId24"/>
    <p:sldId id="324" r:id="rId25"/>
    <p:sldId id="325" r:id="rId26"/>
    <p:sldId id="326" r:id="rId27"/>
    <p:sldId id="327" r:id="rId28"/>
    <p:sldId id="328" r:id="rId29"/>
    <p:sldId id="329"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D29B3"/>
    <a:srgbClr val="89B8CF"/>
    <a:srgbClr val="256ABD"/>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75577" autoAdjust="0"/>
  </p:normalViewPr>
  <p:slideViewPr>
    <p:cSldViewPr>
      <p:cViewPr varScale="1">
        <p:scale>
          <a:sx n="54" d="100"/>
          <a:sy n="54" d="100"/>
        </p:scale>
        <p:origin x="1200" y="72"/>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7/17/2021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7/17/2021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short run, real GDP and the price</a:t>
            </a:r>
          </a:p>
          <a:p>
            <a:r>
              <a:rPr lang="en-US" sz="1200" b="0" i="0" u="none" strike="noStrike" kern="1200" baseline="0" dirty="0">
                <a:solidFill>
                  <a:schemeClr val="tx1"/>
                </a:solidFill>
                <a:latin typeface="+mn-lt"/>
                <a:ea typeface="+mn-ea"/>
                <a:cs typeface="+mn-cs"/>
              </a:rPr>
              <a:t>level are determined by the intersection of</a:t>
            </a:r>
          </a:p>
          <a:p>
            <a:r>
              <a:rPr lang="en-US" sz="1200" b="0" i="0" u="none" strike="noStrike" kern="1200" baseline="0" dirty="0">
                <a:solidFill>
                  <a:schemeClr val="tx1"/>
                </a:solidFill>
                <a:latin typeface="+mn-lt"/>
                <a:ea typeface="+mn-ea"/>
                <a:cs typeface="+mn-cs"/>
              </a:rPr>
              <a:t>the aggregate demand curve and the </a:t>
            </a:r>
            <a:r>
              <a:rPr lang="en-US" sz="1200" b="0" i="0" u="none" strike="noStrike" kern="1200" baseline="0" dirty="0" err="1">
                <a:solidFill>
                  <a:schemeClr val="tx1"/>
                </a:solidFill>
                <a:latin typeface="+mn-lt"/>
                <a:ea typeface="+mn-ea"/>
                <a:cs typeface="+mn-cs"/>
              </a:rPr>
              <a:t>shortrun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aggregate supply curve. In the figure,</a:t>
            </a:r>
          </a:p>
          <a:p>
            <a:r>
              <a:rPr lang="en-US" sz="1200" b="0" i="0" u="none" strike="noStrike" kern="1200" baseline="0" dirty="0">
                <a:solidFill>
                  <a:schemeClr val="tx1"/>
                </a:solidFill>
                <a:latin typeface="+mn-lt"/>
                <a:ea typeface="+mn-ea"/>
                <a:cs typeface="+mn-cs"/>
              </a:rPr>
              <a:t>real GDP is measured on the horizontal axis,</a:t>
            </a:r>
          </a:p>
          <a:p>
            <a:r>
              <a:rPr lang="en-US" sz="1200" b="0" i="0" u="none" strike="noStrike" kern="1200" baseline="0" dirty="0">
                <a:solidFill>
                  <a:schemeClr val="tx1"/>
                </a:solidFill>
                <a:latin typeface="+mn-lt"/>
                <a:ea typeface="+mn-ea"/>
                <a:cs typeface="+mn-cs"/>
              </a:rPr>
              <a:t>and the price level is measured on the vertical</a:t>
            </a:r>
          </a:p>
          <a:p>
            <a:r>
              <a:rPr lang="en-US" sz="1200" b="0" i="0" u="none" strike="noStrike" kern="1200" baseline="0" dirty="0">
                <a:solidFill>
                  <a:schemeClr val="tx1"/>
                </a:solidFill>
                <a:latin typeface="+mn-lt"/>
                <a:ea typeface="+mn-ea"/>
                <a:cs typeface="+mn-cs"/>
              </a:rPr>
              <a:t>axis by the GDP deflator. In this example,</a:t>
            </a:r>
          </a:p>
          <a:p>
            <a:r>
              <a:rPr lang="en-US" sz="1200" b="0" i="0" u="none" strike="noStrike" kern="1200" baseline="0" dirty="0">
                <a:solidFill>
                  <a:schemeClr val="tx1"/>
                </a:solidFill>
                <a:latin typeface="+mn-lt"/>
                <a:ea typeface="+mn-ea"/>
                <a:cs typeface="+mn-cs"/>
              </a:rPr>
              <a:t>the equilibrium real GDP is $17.0 trillion,</a:t>
            </a:r>
          </a:p>
          <a:p>
            <a:r>
              <a:rPr lang="en-US" sz="1200" b="0" i="0" u="none" strike="noStrike" kern="1200" baseline="0" dirty="0">
                <a:solidFill>
                  <a:schemeClr val="tx1"/>
                </a:solidFill>
                <a:latin typeface="+mn-lt"/>
                <a:ea typeface="+mn-ea"/>
                <a:cs typeface="+mn-cs"/>
              </a:rPr>
              <a:t>and the equilibrium price level is 110.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a:t>
            </a:fld>
            <a:endParaRPr lang="en-US"/>
          </a:p>
        </p:txBody>
      </p:sp>
    </p:spTree>
    <p:extLst>
      <p:ext uri="{BB962C8B-B14F-4D97-AF65-F5344CB8AC3E}">
        <p14:creationId xmlns:p14="http://schemas.microsoft.com/office/powerpoint/2010/main" val="228127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Between 2007 and 2008, the </a:t>
            </a:r>
            <a:r>
              <a:rPr lang="en-US" sz="1200" b="0" i="1" u="none" strike="noStrike" kern="1200" baseline="0" dirty="0">
                <a:solidFill>
                  <a:schemeClr val="tx1"/>
                </a:solidFill>
                <a:latin typeface="+mn-lt"/>
                <a:ea typeface="+mn-ea"/>
                <a:cs typeface="+mn-cs"/>
              </a:rPr>
              <a:t>AD </a:t>
            </a:r>
            <a:r>
              <a:rPr lang="en-US" sz="1200" b="0" i="0" u="none" strike="noStrike" kern="1200" baseline="0" dirty="0">
                <a:solidFill>
                  <a:schemeClr val="tx1"/>
                </a:solidFill>
                <a:latin typeface="+mn-lt"/>
                <a:ea typeface="+mn-ea"/>
                <a:cs typeface="+mn-cs"/>
              </a:rPr>
              <a:t>curve</a:t>
            </a:r>
          </a:p>
          <a:p>
            <a:r>
              <a:rPr lang="en-US" sz="1200" b="0" i="0" u="none" strike="noStrike" kern="1200" baseline="0" dirty="0">
                <a:solidFill>
                  <a:schemeClr val="tx1"/>
                </a:solidFill>
                <a:latin typeface="+mn-lt"/>
                <a:ea typeface="+mn-ea"/>
                <a:cs typeface="+mn-cs"/>
              </a:rPr>
              <a:t>shifted to the right, but not by nearly enough</a:t>
            </a:r>
          </a:p>
          <a:p>
            <a:r>
              <a:rPr lang="en-US" sz="1200" b="0" i="0" u="none" strike="noStrike" kern="1200" baseline="0" dirty="0">
                <a:solidFill>
                  <a:schemeClr val="tx1"/>
                </a:solidFill>
                <a:latin typeface="+mn-lt"/>
                <a:ea typeface="+mn-ea"/>
                <a:cs typeface="+mn-cs"/>
              </a:rPr>
              <a:t>to offset the shift to the right of the </a:t>
            </a:r>
            <a:r>
              <a:rPr lang="en-US" sz="1200" b="0" i="1" u="none" strike="noStrike" kern="1200" baseline="0" dirty="0">
                <a:solidFill>
                  <a:schemeClr val="tx1"/>
                </a:solidFill>
                <a:latin typeface="+mn-lt"/>
                <a:ea typeface="+mn-ea"/>
                <a:cs typeface="+mn-cs"/>
              </a:rPr>
              <a:t>LRAS</a:t>
            </a:r>
          </a:p>
          <a:p>
            <a:r>
              <a:rPr lang="en-US" sz="1200" b="0" i="0" u="none" strike="noStrike" kern="1200" baseline="0" dirty="0">
                <a:solidFill>
                  <a:schemeClr val="tx1"/>
                </a:solidFill>
                <a:latin typeface="+mn-lt"/>
                <a:ea typeface="+mn-ea"/>
                <a:cs typeface="+mn-cs"/>
              </a:rPr>
              <a:t>curve, which represented the increase in</a:t>
            </a:r>
          </a:p>
          <a:p>
            <a:r>
              <a:rPr lang="en-US" sz="1200" b="0" i="0" u="none" strike="noStrike" kern="1200" baseline="0" dirty="0">
                <a:solidFill>
                  <a:schemeClr val="tx1"/>
                </a:solidFill>
                <a:latin typeface="+mn-lt"/>
                <a:ea typeface="+mn-ea"/>
                <a:cs typeface="+mn-cs"/>
              </a:rPr>
              <a:t>potential GDP from $14.84 trillion to $15.20</a:t>
            </a:r>
          </a:p>
          <a:p>
            <a:r>
              <a:rPr lang="en-US" sz="1200" b="0" i="0" u="none" strike="noStrike" kern="1200" baseline="0" dirty="0">
                <a:solidFill>
                  <a:schemeClr val="tx1"/>
                </a:solidFill>
                <a:latin typeface="+mn-lt"/>
                <a:ea typeface="+mn-ea"/>
                <a:cs typeface="+mn-cs"/>
              </a:rPr>
              <a:t>trillion. Because of a sharp increase in oil</a:t>
            </a:r>
          </a:p>
          <a:p>
            <a:r>
              <a:rPr lang="en-US" sz="1200" b="0" i="0" u="none" strike="noStrike" kern="1200" baseline="0" dirty="0">
                <a:solidFill>
                  <a:schemeClr val="tx1"/>
                </a:solidFill>
                <a:latin typeface="+mn-lt"/>
                <a:ea typeface="+mn-ea"/>
                <a:cs typeface="+mn-cs"/>
              </a:rPr>
              <a:t>prices, short-run aggregate supply shifted</a:t>
            </a:r>
          </a:p>
          <a:p>
            <a:r>
              <a:rPr lang="en-US" sz="1200" b="0" i="0" u="none" strike="noStrike" kern="1200" baseline="0" dirty="0">
                <a:solidFill>
                  <a:schemeClr val="tx1"/>
                </a:solidFill>
                <a:latin typeface="+mn-lt"/>
                <a:ea typeface="+mn-ea"/>
                <a:cs typeface="+mn-cs"/>
              </a:rPr>
              <a:t>to the left, from </a:t>
            </a:r>
            <a:r>
              <a:rPr lang="en-US" sz="1200" b="0" i="1" u="none" strike="noStrike" kern="1200" baseline="0" dirty="0">
                <a:solidFill>
                  <a:schemeClr val="tx1"/>
                </a:solidFill>
                <a:latin typeface="+mn-lt"/>
                <a:ea typeface="+mn-ea"/>
                <a:cs typeface="+mn-cs"/>
              </a:rPr>
              <a:t>SRAS</a:t>
            </a:r>
            <a:r>
              <a:rPr lang="en-US" sz="1200" b="0" i="0" u="none" strike="noStrike" kern="1200" baseline="0" dirty="0">
                <a:solidFill>
                  <a:schemeClr val="tx1"/>
                </a:solidFill>
                <a:latin typeface="+mn-lt"/>
                <a:ea typeface="+mn-ea"/>
                <a:cs typeface="+mn-cs"/>
              </a:rPr>
              <a:t>2007 to </a:t>
            </a:r>
            <a:r>
              <a:rPr lang="en-US" sz="1200" b="0" i="1" u="none" strike="noStrike" kern="1200" baseline="0" dirty="0">
                <a:solidFill>
                  <a:schemeClr val="tx1"/>
                </a:solidFill>
                <a:latin typeface="+mn-lt"/>
                <a:ea typeface="+mn-ea"/>
                <a:cs typeface="+mn-cs"/>
              </a:rPr>
              <a:t>SRAS</a:t>
            </a:r>
            <a:r>
              <a:rPr lang="en-US" sz="1200" b="0" i="0" u="none" strike="noStrike" kern="1200" baseline="0" dirty="0">
                <a:solidFill>
                  <a:schemeClr val="tx1"/>
                </a:solidFill>
                <a:latin typeface="+mn-lt"/>
                <a:ea typeface="+mn-ea"/>
                <a:cs typeface="+mn-cs"/>
              </a:rPr>
              <a:t>2008. Real</a:t>
            </a:r>
          </a:p>
          <a:p>
            <a:r>
              <a:rPr lang="en-US" sz="1200" b="0" i="0" u="none" strike="noStrike" kern="1200" baseline="0" dirty="0">
                <a:solidFill>
                  <a:schemeClr val="tx1"/>
                </a:solidFill>
                <a:latin typeface="+mn-lt"/>
                <a:ea typeface="+mn-ea"/>
                <a:cs typeface="+mn-cs"/>
              </a:rPr>
              <a:t>GDP decreased from $14.88 trillion in 2007</a:t>
            </a:r>
          </a:p>
          <a:p>
            <a:r>
              <a:rPr lang="en-US" sz="1200" b="0" i="0" u="none" strike="noStrike" kern="1200" baseline="0" dirty="0">
                <a:solidFill>
                  <a:schemeClr val="tx1"/>
                </a:solidFill>
                <a:latin typeface="+mn-lt"/>
                <a:ea typeface="+mn-ea"/>
                <a:cs typeface="+mn-cs"/>
              </a:rPr>
              <a:t>to $14.83 trillion in 2008, which was far below</a:t>
            </a:r>
          </a:p>
          <a:p>
            <a:r>
              <a:rPr lang="en-US" sz="1200" b="0" i="0" u="none" strike="noStrike" kern="1200" baseline="0" dirty="0">
                <a:solidFill>
                  <a:schemeClr val="tx1"/>
                </a:solidFill>
                <a:latin typeface="+mn-lt"/>
                <a:ea typeface="+mn-ea"/>
                <a:cs typeface="+mn-cs"/>
              </a:rPr>
              <a:t>the potential GDP, shown by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2008.</a:t>
            </a:r>
          </a:p>
          <a:p>
            <a:r>
              <a:rPr lang="en-US" sz="1200" b="0" i="0" u="none" strike="noStrike" kern="1200" baseline="0" dirty="0">
                <a:solidFill>
                  <a:schemeClr val="tx1"/>
                </a:solidFill>
                <a:latin typeface="+mn-lt"/>
                <a:ea typeface="+mn-ea"/>
                <a:cs typeface="+mn-cs"/>
              </a:rPr>
              <a:t>Because the increase in aggregate demand</a:t>
            </a:r>
          </a:p>
          <a:p>
            <a:r>
              <a:rPr lang="en-US" sz="1200" b="0" i="0" u="none" strike="noStrike" kern="1200" baseline="0" dirty="0">
                <a:solidFill>
                  <a:schemeClr val="tx1"/>
                </a:solidFill>
                <a:latin typeface="+mn-lt"/>
                <a:ea typeface="+mn-ea"/>
                <a:cs typeface="+mn-cs"/>
              </a:rPr>
              <a:t>was small, the price level increased only</a:t>
            </a:r>
          </a:p>
          <a:p>
            <a:r>
              <a:rPr lang="en-US" sz="1200" b="0" i="0" u="none" strike="noStrike" kern="1200" baseline="0" dirty="0">
                <a:solidFill>
                  <a:schemeClr val="tx1"/>
                </a:solidFill>
                <a:latin typeface="+mn-lt"/>
                <a:ea typeface="+mn-ea"/>
                <a:cs typeface="+mn-cs"/>
              </a:rPr>
              <a:t>from 97.3 in 2007 to 99.2 in 2008, so the inflation</a:t>
            </a:r>
          </a:p>
          <a:p>
            <a:r>
              <a:rPr lang="en-US" sz="1200" b="0" i="0" u="none" strike="noStrike" kern="1200" baseline="0">
                <a:solidFill>
                  <a:schemeClr val="tx1"/>
                </a:solidFill>
                <a:latin typeface="+mn-lt"/>
                <a:ea typeface="+mn-ea"/>
                <a:cs typeface="+mn-cs"/>
              </a:rPr>
              <a:t>rate for 2008 was only 2.0 percent.</a:t>
            </a:r>
            <a:endParaRPr lang="en-US"/>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42</a:t>
            </a:fld>
            <a:endParaRPr lang="en-US"/>
          </a:p>
        </p:txBody>
      </p:sp>
    </p:spTree>
    <p:extLst>
      <p:ext uri="{BB962C8B-B14F-4D97-AF65-F5344CB8AC3E}">
        <p14:creationId xmlns:p14="http://schemas.microsoft.com/office/powerpoint/2010/main" val="365297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Changes in the price level do not affect the</a:t>
            </a:r>
          </a:p>
          <a:p>
            <a:r>
              <a:rPr lang="en-US" sz="1200" b="0" i="0" u="none" strike="noStrike" kern="1200" baseline="0" dirty="0">
                <a:solidFill>
                  <a:schemeClr val="tx1"/>
                </a:solidFill>
                <a:latin typeface="+mn-lt"/>
                <a:ea typeface="+mn-ea"/>
                <a:cs typeface="+mn-cs"/>
              </a:rPr>
              <a:t>level of aggregate supply in the long run.</a:t>
            </a:r>
          </a:p>
          <a:p>
            <a:r>
              <a:rPr lang="en-US" sz="1200" b="0" i="0" u="none" strike="noStrike" kern="1200" baseline="0" dirty="0">
                <a:solidFill>
                  <a:schemeClr val="tx1"/>
                </a:solidFill>
                <a:latin typeface="+mn-lt"/>
                <a:ea typeface="+mn-ea"/>
                <a:cs typeface="+mn-cs"/>
              </a:rPr>
              <a:t>Therefore, the long-run aggregate supply</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 curve is a vertical line at the potential</a:t>
            </a:r>
          </a:p>
          <a:p>
            <a:r>
              <a:rPr lang="en-US" sz="1200" b="0" i="0" u="none" strike="noStrike" kern="1200" baseline="0" dirty="0">
                <a:solidFill>
                  <a:schemeClr val="tx1"/>
                </a:solidFill>
                <a:latin typeface="+mn-lt"/>
                <a:ea typeface="+mn-ea"/>
                <a:cs typeface="+mn-cs"/>
              </a:rPr>
              <a:t>level of real GDP. For instance, the</a:t>
            </a:r>
          </a:p>
          <a:p>
            <a:r>
              <a:rPr lang="en-US" sz="1200" b="0" i="0" u="none" strike="noStrike" kern="1200" baseline="0" dirty="0">
                <a:solidFill>
                  <a:schemeClr val="tx1"/>
                </a:solidFill>
                <a:latin typeface="+mn-lt"/>
                <a:ea typeface="+mn-ea"/>
                <a:cs typeface="+mn-cs"/>
              </a:rPr>
              <a:t>price level was 107 in 2013, and potential</a:t>
            </a:r>
          </a:p>
          <a:p>
            <a:r>
              <a:rPr lang="en-US" sz="1200" b="0" i="0" u="none" strike="noStrike" kern="1200" baseline="0" dirty="0">
                <a:solidFill>
                  <a:schemeClr val="tx1"/>
                </a:solidFill>
                <a:latin typeface="+mn-lt"/>
                <a:ea typeface="+mn-ea"/>
                <a:cs typeface="+mn-cs"/>
              </a:rPr>
              <a:t>GDP was $16.7 trillion. If the price level had</a:t>
            </a:r>
          </a:p>
          <a:p>
            <a:r>
              <a:rPr lang="en-US" sz="1200" b="0" i="0" u="none" strike="noStrike" kern="1200" baseline="0" dirty="0">
                <a:solidFill>
                  <a:schemeClr val="tx1"/>
                </a:solidFill>
                <a:latin typeface="+mn-lt"/>
                <a:ea typeface="+mn-ea"/>
                <a:cs typeface="+mn-cs"/>
              </a:rPr>
              <a:t>been 117, or if it had been 97, long-run aggregate</a:t>
            </a:r>
          </a:p>
          <a:p>
            <a:r>
              <a:rPr lang="en-US" sz="1200" b="0" i="0" u="none" strike="noStrike" kern="1200" baseline="0" dirty="0">
                <a:solidFill>
                  <a:schemeClr val="tx1"/>
                </a:solidFill>
                <a:latin typeface="+mn-lt"/>
                <a:ea typeface="+mn-ea"/>
                <a:cs typeface="+mn-cs"/>
              </a:rPr>
              <a:t>supply would still have been a constant</a:t>
            </a:r>
          </a:p>
          <a:p>
            <a:r>
              <a:rPr lang="en-US" sz="1200" b="0" i="0" u="none" strike="noStrike" kern="1200" baseline="0" dirty="0">
                <a:solidFill>
                  <a:schemeClr val="tx1"/>
                </a:solidFill>
                <a:latin typeface="+mn-lt"/>
                <a:ea typeface="+mn-ea"/>
                <a:cs typeface="+mn-cs"/>
              </a:rPr>
              <a:t>$16.7 trillion. Each year, the long-run</a:t>
            </a:r>
          </a:p>
          <a:p>
            <a:r>
              <a:rPr lang="en-US" sz="1200" b="0" i="0" u="none" strike="noStrike" kern="1200" baseline="0" dirty="0">
                <a:solidFill>
                  <a:schemeClr val="tx1"/>
                </a:solidFill>
                <a:latin typeface="+mn-lt"/>
                <a:ea typeface="+mn-ea"/>
                <a:cs typeface="+mn-cs"/>
              </a:rPr>
              <a:t>aggregate supply curve shifts to the right,</a:t>
            </a:r>
          </a:p>
          <a:p>
            <a:r>
              <a:rPr lang="en-US" sz="1200" b="0" i="0" u="none" strike="noStrike" kern="1200" baseline="0" dirty="0">
                <a:solidFill>
                  <a:schemeClr val="tx1"/>
                </a:solidFill>
                <a:latin typeface="+mn-lt"/>
                <a:ea typeface="+mn-ea"/>
                <a:cs typeface="+mn-cs"/>
              </a:rPr>
              <a:t>as the number of workers in the economy</a:t>
            </a:r>
          </a:p>
          <a:p>
            <a:r>
              <a:rPr lang="en-US" sz="1200" b="0" i="0" u="none" strike="noStrike" kern="1200" baseline="0" dirty="0">
                <a:solidFill>
                  <a:schemeClr val="tx1"/>
                </a:solidFill>
                <a:latin typeface="+mn-lt"/>
                <a:ea typeface="+mn-ea"/>
                <a:cs typeface="+mn-cs"/>
              </a:rPr>
              <a:t>increases, more machinery and equipment</a:t>
            </a:r>
          </a:p>
          <a:p>
            <a:r>
              <a:rPr lang="en-US" sz="1200" b="0" i="0" u="none" strike="noStrike" kern="1200" baseline="0" dirty="0">
                <a:solidFill>
                  <a:schemeClr val="tx1"/>
                </a:solidFill>
                <a:latin typeface="+mn-lt"/>
                <a:ea typeface="+mn-ea"/>
                <a:cs typeface="+mn-cs"/>
              </a:rPr>
              <a:t>are accumulated, and technological change</a:t>
            </a:r>
          </a:p>
          <a:p>
            <a:r>
              <a:rPr lang="en-US" sz="1200" b="0" i="0" u="none" strike="noStrike" kern="1200" baseline="0" dirty="0">
                <a:solidFill>
                  <a:schemeClr val="tx1"/>
                </a:solidFill>
                <a:latin typeface="+mn-lt"/>
                <a:ea typeface="+mn-ea"/>
                <a:cs typeface="+mn-cs"/>
              </a:rPr>
              <a:t>occurs.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18</a:t>
            </a:fld>
            <a:endParaRPr lang="en-US"/>
          </a:p>
        </p:txBody>
      </p:sp>
    </p:spTree>
    <p:extLst>
      <p:ext uri="{BB962C8B-B14F-4D97-AF65-F5344CB8AC3E}">
        <p14:creationId xmlns:p14="http://schemas.microsoft.com/office/powerpoint/2010/main" val="318408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SRAS </a:t>
            </a:r>
            <a:r>
              <a:rPr lang="en-US" sz="1200" b="0" i="0" u="none" strike="noStrike" kern="1200" baseline="0" dirty="0">
                <a:solidFill>
                  <a:schemeClr val="tx1"/>
                </a:solidFill>
                <a:latin typeface="+mn-lt"/>
                <a:ea typeface="+mn-ea"/>
                <a:cs typeface="+mn-cs"/>
              </a:rPr>
              <a:t>curve shifts to reflect worker and</a:t>
            </a:r>
          </a:p>
          <a:p>
            <a:r>
              <a:rPr lang="en-US" sz="1200" b="0" i="0" u="none" strike="noStrike" kern="1200" baseline="0" dirty="0">
                <a:solidFill>
                  <a:schemeClr val="tx1"/>
                </a:solidFill>
                <a:latin typeface="+mn-lt"/>
                <a:ea typeface="+mn-ea"/>
                <a:cs typeface="+mn-cs"/>
              </a:rPr>
              <a:t>firm expectations of future prices.</a:t>
            </a:r>
          </a:p>
          <a:p>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If workers and firms expect that the</a:t>
            </a:r>
          </a:p>
          <a:p>
            <a:r>
              <a:rPr lang="en-US" sz="1200" b="0" i="0" u="none" strike="noStrike" kern="1200" baseline="0" dirty="0">
                <a:solidFill>
                  <a:schemeClr val="tx1"/>
                </a:solidFill>
                <a:latin typeface="+mn-lt"/>
                <a:ea typeface="+mn-ea"/>
                <a:cs typeface="+mn-cs"/>
              </a:rPr>
              <a:t>price level will rise by 3 percent, from</a:t>
            </a:r>
          </a:p>
          <a:p>
            <a:r>
              <a:rPr lang="en-US" sz="1200" b="0" i="0" u="none" strike="noStrike" kern="1200" baseline="0" dirty="0">
                <a:solidFill>
                  <a:schemeClr val="tx1"/>
                </a:solidFill>
                <a:latin typeface="+mn-lt"/>
                <a:ea typeface="+mn-ea"/>
                <a:cs typeface="+mn-cs"/>
              </a:rPr>
              <a:t>110.0 to 113.3, they will adjust their</a:t>
            </a:r>
          </a:p>
          <a:p>
            <a:r>
              <a:rPr lang="en-US" sz="1200" b="0" i="0" u="none" strike="noStrike" kern="1200" baseline="0" dirty="0">
                <a:solidFill>
                  <a:schemeClr val="tx1"/>
                </a:solidFill>
                <a:latin typeface="+mn-lt"/>
                <a:ea typeface="+mn-ea"/>
                <a:cs typeface="+mn-cs"/>
              </a:rPr>
              <a:t>wages and prices by that amount.</a:t>
            </a:r>
          </a:p>
          <a:p>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Holding constant all other variables that</a:t>
            </a:r>
          </a:p>
          <a:p>
            <a:r>
              <a:rPr lang="en-US" sz="1200" b="0" i="0" u="none" strike="noStrike" kern="1200" baseline="0" dirty="0">
                <a:solidFill>
                  <a:schemeClr val="tx1"/>
                </a:solidFill>
                <a:latin typeface="+mn-lt"/>
                <a:ea typeface="+mn-ea"/>
                <a:cs typeface="+mn-cs"/>
              </a:rPr>
              <a:t>affect aggregate supply, the short-run aggregate</a:t>
            </a:r>
          </a:p>
          <a:p>
            <a:r>
              <a:rPr lang="en-US" sz="1200" b="0" i="0" u="none" strike="noStrike" kern="1200" baseline="0" dirty="0">
                <a:solidFill>
                  <a:schemeClr val="tx1"/>
                </a:solidFill>
                <a:latin typeface="+mn-lt"/>
                <a:ea typeface="+mn-ea"/>
                <a:cs typeface="+mn-cs"/>
              </a:rPr>
              <a:t>supply curve will shift to the left.</a:t>
            </a:r>
          </a:p>
          <a:p>
            <a:r>
              <a:rPr lang="en-US" sz="1200" b="0" i="0" u="none" strike="noStrike" kern="1200" baseline="0" dirty="0">
                <a:solidFill>
                  <a:schemeClr val="tx1"/>
                </a:solidFill>
                <a:latin typeface="+mn-lt"/>
                <a:ea typeface="+mn-ea"/>
                <a:cs typeface="+mn-cs"/>
              </a:rPr>
              <a:t>If workers and firms expect that the price</a:t>
            </a:r>
          </a:p>
          <a:p>
            <a:r>
              <a:rPr lang="en-US" sz="1200" b="0" i="0" u="none" strike="noStrike" kern="1200" baseline="0" dirty="0">
                <a:solidFill>
                  <a:schemeClr val="tx1"/>
                </a:solidFill>
                <a:latin typeface="+mn-lt"/>
                <a:ea typeface="+mn-ea"/>
                <a:cs typeface="+mn-cs"/>
              </a:rPr>
              <a:t>level will be lower in the future, the short-run</a:t>
            </a:r>
          </a:p>
          <a:p>
            <a:r>
              <a:rPr lang="en-US" sz="1200" b="0" i="0" u="none" strike="noStrike" kern="1200" baseline="0" dirty="0">
                <a:solidFill>
                  <a:schemeClr val="tx1"/>
                </a:solidFill>
                <a:latin typeface="+mn-lt"/>
                <a:ea typeface="+mn-ea"/>
                <a:cs typeface="+mn-cs"/>
              </a:rPr>
              <a:t>aggregate supply curve will shift to the right.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24</a:t>
            </a:fld>
            <a:endParaRPr lang="en-US"/>
          </a:p>
        </p:txBody>
      </p:sp>
    </p:spTree>
    <p:extLst>
      <p:ext uri="{BB962C8B-B14F-4D97-AF65-F5344CB8AC3E}">
        <p14:creationId xmlns:p14="http://schemas.microsoft.com/office/powerpoint/2010/main" val="149298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long-run macroeconomic equilibrium,</a:t>
            </a: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AD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SRAS </a:t>
            </a:r>
            <a:r>
              <a:rPr lang="en-US" sz="1200" b="0" i="0" u="none" strike="noStrike" kern="1200" baseline="0" dirty="0">
                <a:solidFill>
                  <a:schemeClr val="tx1"/>
                </a:solidFill>
                <a:latin typeface="+mn-lt"/>
                <a:ea typeface="+mn-ea"/>
                <a:cs typeface="+mn-cs"/>
              </a:rPr>
              <a:t>curves intersect at a point</a:t>
            </a:r>
          </a:p>
          <a:p>
            <a:r>
              <a:rPr lang="en-US" sz="1200" b="0" i="0" u="none" strike="noStrike" kern="1200" baseline="0" dirty="0">
                <a:solidFill>
                  <a:schemeClr val="tx1"/>
                </a:solidFill>
                <a:latin typeface="+mn-lt"/>
                <a:ea typeface="+mn-ea"/>
                <a:cs typeface="+mn-cs"/>
              </a:rPr>
              <a:t>on the </a:t>
            </a:r>
            <a:r>
              <a:rPr lang="en-US" sz="1200" b="0" i="1" u="none" strike="noStrike" kern="1200" baseline="0" dirty="0">
                <a:solidFill>
                  <a:schemeClr val="tx1"/>
                </a:solidFill>
                <a:latin typeface="+mn-lt"/>
                <a:ea typeface="+mn-ea"/>
                <a:cs typeface="+mn-cs"/>
              </a:rPr>
              <a:t>LRAS </a:t>
            </a:r>
            <a:r>
              <a:rPr lang="en-US" sz="1200" b="0" i="0" u="none" strike="noStrike" kern="1200" baseline="0" dirty="0">
                <a:solidFill>
                  <a:schemeClr val="tx1"/>
                </a:solidFill>
                <a:latin typeface="+mn-lt"/>
                <a:ea typeface="+mn-ea"/>
                <a:cs typeface="+mn-cs"/>
              </a:rPr>
              <a:t>curve. In this case, equilibrium</a:t>
            </a:r>
          </a:p>
          <a:p>
            <a:r>
              <a:rPr lang="en-US" sz="1200" b="0" i="0" u="none" strike="noStrike" kern="1200" baseline="0" dirty="0">
                <a:solidFill>
                  <a:schemeClr val="tx1"/>
                </a:solidFill>
                <a:latin typeface="+mn-lt"/>
                <a:ea typeface="+mn-ea"/>
                <a:cs typeface="+mn-cs"/>
              </a:rPr>
              <a:t>occurs at real GDP of $17.0 trillion and a</a:t>
            </a:r>
          </a:p>
          <a:p>
            <a:r>
              <a:rPr lang="en-US" sz="1200" b="0" i="0" u="none" strike="noStrike" kern="1200" baseline="0" dirty="0">
                <a:solidFill>
                  <a:schemeClr val="tx1"/>
                </a:solidFill>
                <a:latin typeface="+mn-lt"/>
                <a:ea typeface="+mn-ea"/>
                <a:cs typeface="+mn-cs"/>
              </a:rPr>
              <a:t>price level of 110.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28</a:t>
            </a:fld>
            <a:endParaRPr lang="en-US"/>
          </a:p>
        </p:txBody>
      </p:sp>
    </p:spTree>
    <p:extLst>
      <p:ext uri="{BB962C8B-B14F-4D97-AF65-F5344CB8AC3E}">
        <p14:creationId xmlns:p14="http://schemas.microsoft.com/office/powerpoint/2010/main" val="124735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short run, a decrease in aggregate demand</a:t>
            </a:r>
          </a:p>
          <a:p>
            <a:r>
              <a:rPr lang="en-US" sz="1200" b="0" i="0" u="none" strike="noStrike" kern="1200" baseline="0" dirty="0">
                <a:solidFill>
                  <a:schemeClr val="tx1"/>
                </a:solidFill>
                <a:latin typeface="+mn-lt"/>
                <a:ea typeface="+mn-ea"/>
                <a:cs typeface="+mn-cs"/>
              </a:rPr>
              <a:t>causes a recession. In the long run, it</a:t>
            </a:r>
          </a:p>
          <a:p>
            <a:r>
              <a:rPr lang="en-US" sz="1200" b="0" i="0" u="none" strike="noStrike" kern="1200" baseline="0" dirty="0">
                <a:solidFill>
                  <a:schemeClr val="tx1"/>
                </a:solidFill>
                <a:latin typeface="+mn-lt"/>
                <a:ea typeface="+mn-ea"/>
                <a:cs typeface="+mn-cs"/>
              </a:rPr>
              <a:t>causes only a decline in the price level.</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29</a:t>
            </a:fld>
            <a:endParaRPr lang="en-US"/>
          </a:p>
        </p:txBody>
      </p:sp>
    </p:spTree>
    <p:extLst>
      <p:ext uri="{BB962C8B-B14F-4D97-AF65-F5344CB8AC3E}">
        <p14:creationId xmlns:p14="http://schemas.microsoft.com/office/powerpoint/2010/main" val="186710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short run, an increase in aggregate</a:t>
            </a:r>
          </a:p>
          <a:p>
            <a:r>
              <a:rPr lang="en-US" sz="1200" b="0" i="0" u="none" strike="noStrike" kern="1200" baseline="0" dirty="0">
                <a:solidFill>
                  <a:schemeClr val="tx1"/>
                </a:solidFill>
                <a:latin typeface="+mn-lt"/>
                <a:ea typeface="+mn-ea"/>
                <a:cs typeface="+mn-cs"/>
              </a:rPr>
              <a:t>demand causes an increase in real GDP. In</a:t>
            </a:r>
          </a:p>
          <a:p>
            <a:r>
              <a:rPr lang="en-US" sz="1200" b="0" i="0" u="none" strike="noStrike" kern="1200" baseline="0" dirty="0">
                <a:solidFill>
                  <a:schemeClr val="tx1"/>
                </a:solidFill>
                <a:latin typeface="+mn-lt"/>
                <a:ea typeface="+mn-ea"/>
                <a:cs typeface="+mn-cs"/>
              </a:rPr>
              <a:t>the long run, it causes only an increase in</a:t>
            </a:r>
          </a:p>
          <a:p>
            <a:r>
              <a:rPr lang="en-US" sz="1200" b="0" i="0" u="none" strike="noStrike" kern="1200" baseline="0" dirty="0">
                <a:solidFill>
                  <a:schemeClr val="tx1"/>
                </a:solidFill>
                <a:latin typeface="+mn-lt"/>
                <a:ea typeface="+mn-ea"/>
                <a:cs typeface="+mn-cs"/>
              </a:rPr>
              <a:t>the price level.</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31</a:t>
            </a:fld>
            <a:endParaRPr lang="en-US"/>
          </a:p>
        </p:txBody>
      </p:sp>
    </p:spTree>
    <p:extLst>
      <p:ext uri="{BB962C8B-B14F-4D97-AF65-F5344CB8AC3E}">
        <p14:creationId xmlns:p14="http://schemas.microsoft.com/office/powerpoint/2010/main" val="270668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Panel (a) shows that a supply shock, such as a large increase in oil prices, will</a:t>
            </a:r>
          </a:p>
          <a:p>
            <a:r>
              <a:rPr lang="en-US" sz="1200" b="0" i="0" u="none" strike="noStrike" kern="1200" baseline="0" dirty="0">
                <a:solidFill>
                  <a:schemeClr val="tx1"/>
                </a:solidFill>
                <a:latin typeface="+mn-lt"/>
                <a:ea typeface="+mn-ea"/>
                <a:cs typeface="+mn-cs"/>
              </a:rPr>
              <a:t>cause a recession and a higher price level in the short run. The recession caused</a:t>
            </a:r>
          </a:p>
          <a:p>
            <a:r>
              <a:rPr lang="en-US" sz="1200" b="0" i="0" u="none" strike="noStrike" kern="1200" baseline="0" dirty="0">
                <a:solidFill>
                  <a:schemeClr val="tx1"/>
                </a:solidFill>
                <a:latin typeface="+mn-lt"/>
                <a:ea typeface="+mn-ea"/>
                <a:cs typeface="+mn-cs"/>
              </a:rPr>
              <a:t>by the supply shock increases unemployment and reduces output.</a:t>
            </a:r>
          </a:p>
          <a:p>
            <a:r>
              <a:rPr lang="en-US" sz="1200" b="0" i="0" u="none" strike="noStrike" kern="1200" baseline="0" dirty="0">
                <a:solidFill>
                  <a:schemeClr val="tx1"/>
                </a:solidFill>
                <a:latin typeface="+mn-lt"/>
                <a:ea typeface="+mn-ea"/>
                <a:cs typeface="+mn-cs"/>
              </a:rPr>
              <a:t>Panel (b) shows that rising unemployment and falling output result in workers</a:t>
            </a:r>
          </a:p>
          <a:p>
            <a:r>
              <a:rPr lang="en-US" sz="1200" b="0" i="0" u="none" strike="noStrike" kern="1200" baseline="0" dirty="0">
                <a:solidFill>
                  <a:schemeClr val="tx1"/>
                </a:solidFill>
                <a:latin typeface="+mn-lt"/>
                <a:ea typeface="+mn-ea"/>
                <a:cs typeface="+mn-cs"/>
              </a:rPr>
              <a:t>being willing to accept lower wages and firms being willing to accept lower prices.</a:t>
            </a:r>
          </a:p>
          <a:p>
            <a:r>
              <a:rPr lang="en-US" sz="1200" b="0" i="0" u="none" strike="noStrike" kern="1200" baseline="0" dirty="0">
                <a:solidFill>
                  <a:schemeClr val="tx1"/>
                </a:solidFill>
                <a:latin typeface="+mn-lt"/>
                <a:ea typeface="+mn-ea"/>
                <a:cs typeface="+mn-cs"/>
              </a:rPr>
              <a:t>The short-run aggregate supply curve shifts from </a:t>
            </a:r>
            <a:r>
              <a:rPr lang="en-US" sz="1200" b="0" i="1" u="none" strike="noStrike" kern="1200" baseline="0" dirty="0">
                <a:solidFill>
                  <a:schemeClr val="tx1"/>
                </a:solidFill>
                <a:latin typeface="+mn-lt"/>
                <a:ea typeface="+mn-ea"/>
                <a:cs typeface="+mn-cs"/>
              </a:rPr>
              <a:t>SRAS</a:t>
            </a:r>
            <a:r>
              <a:rPr lang="en-US" sz="1200" b="0" i="0" u="none" strike="noStrike" kern="1200" baseline="0" dirty="0">
                <a:solidFill>
                  <a:schemeClr val="tx1"/>
                </a:solidFill>
                <a:latin typeface="+mn-lt"/>
                <a:ea typeface="+mn-ea"/>
                <a:cs typeface="+mn-cs"/>
              </a:rPr>
              <a:t>2 to </a:t>
            </a:r>
            <a:r>
              <a:rPr lang="en-US" sz="1200" b="0" i="1" u="none" strike="noStrike" kern="1200" baseline="0" dirty="0">
                <a:solidFill>
                  <a:schemeClr val="tx1"/>
                </a:solidFill>
                <a:latin typeface="+mn-lt"/>
                <a:ea typeface="+mn-ea"/>
                <a:cs typeface="+mn-cs"/>
              </a:rPr>
              <a:t>SRAS</a:t>
            </a:r>
            <a:r>
              <a:rPr lang="en-US" sz="1200" b="0" i="0" u="none" strike="noStrike" kern="1200" baseline="0" dirty="0">
                <a:solidFill>
                  <a:schemeClr val="tx1"/>
                </a:solidFill>
                <a:latin typeface="+mn-lt"/>
                <a:ea typeface="+mn-ea"/>
                <a:cs typeface="+mn-cs"/>
              </a:rPr>
              <a:t>1. Equilibrium</a:t>
            </a:r>
          </a:p>
          <a:p>
            <a:r>
              <a:rPr lang="en-US" sz="1200" b="0" i="0" u="none" strike="noStrike" kern="1200" baseline="0" dirty="0">
                <a:solidFill>
                  <a:schemeClr val="tx1"/>
                </a:solidFill>
                <a:latin typeface="+mn-lt"/>
                <a:ea typeface="+mn-ea"/>
                <a:cs typeface="+mn-cs"/>
              </a:rPr>
              <a:t>moves from point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back to potential GDP and the original price level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32</a:t>
            </a:fld>
            <a:endParaRPr lang="en-US"/>
          </a:p>
        </p:txBody>
      </p:sp>
    </p:spTree>
    <p:extLst>
      <p:ext uri="{BB962C8B-B14F-4D97-AF65-F5344CB8AC3E}">
        <p14:creationId xmlns:p14="http://schemas.microsoft.com/office/powerpoint/2010/main" val="340118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start with the basic aggregate demand and aggregate supply model. [I think there is more to this figure caption, but it is on transparent slides that I do not have access to in the pdf prints of the textbook.]</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39</a:t>
            </a:fld>
            <a:endParaRPr lang="en-US"/>
          </a:p>
        </p:txBody>
      </p:sp>
    </p:spTree>
    <p:extLst>
      <p:ext uri="{BB962C8B-B14F-4D97-AF65-F5344CB8AC3E}">
        <p14:creationId xmlns:p14="http://schemas.microsoft.com/office/powerpoint/2010/main" val="347087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common cause of inflation is total</a:t>
            </a:r>
          </a:p>
          <a:p>
            <a:r>
              <a:rPr lang="en-US" sz="1200" b="0" i="0" u="none" strike="noStrike" kern="1200" baseline="0" dirty="0">
                <a:solidFill>
                  <a:schemeClr val="tx1"/>
                </a:solidFill>
                <a:latin typeface="+mn-lt"/>
                <a:ea typeface="+mn-ea"/>
                <a:cs typeface="+mn-cs"/>
              </a:rPr>
              <a:t>spending increasing faster than total production.</a:t>
            </a:r>
          </a:p>
          <a:p>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The economy begins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real</a:t>
            </a:r>
          </a:p>
          <a:p>
            <a:r>
              <a:rPr lang="en-US" sz="1200" b="0" i="0" u="none" strike="noStrike" kern="1200" baseline="0" dirty="0">
                <a:solidFill>
                  <a:schemeClr val="tx1"/>
                </a:solidFill>
                <a:latin typeface="+mn-lt"/>
                <a:ea typeface="+mn-ea"/>
                <a:cs typeface="+mn-cs"/>
              </a:rPr>
              <a:t>GDP of $17.0 trillion and a price level of</a:t>
            </a:r>
          </a:p>
          <a:p>
            <a:r>
              <a:rPr lang="en-US" sz="1200" b="0" i="0" u="none" strike="noStrike" kern="1200" baseline="0" dirty="0">
                <a:solidFill>
                  <a:schemeClr val="tx1"/>
                </a:solidFill>
                <a:latin typeface="+mn-lt"/>
                <a:ea typeface="+mn-ea"/>
                <a:cs typeface="+mn-cs"/>
              </a:rPr>
              <a:t>110. An increase in full-employment real</a:t>
            </a:r>
          </a:p>
          <a:p>
            <a:r>
              <a:rPr lang="en-US" sz="1200" b="0" i="0" u="none" strike="noStrike" kern="1200" baseline="0" dirty="0">
                <a:solidFill>
                  <a:schemeClr val="tx1"/>
                </a:solidFill>
                <a:latin typeface="+mn-lt"/>
                <a:ea typeface="+mn-ea"/>
                <a:cs typeface="+mn-cs"/>
              </a:rPr>
              <a:t>GDP from $17.0 trillion to $17.4 trillion</a:t>
            </a:r>
          </a:p>
          <a:p>
            <a:r>
              <a:rPr lang="en-US" sz="1200" b="0" i="0" u="none" strike="noStrike" kern="1200" baseline="0" dirty="0">
                <a:solidFill>
                  <a:schemeClr val="tx1"/>
                </a:solidFill>
                <a:latin typeface="+mn-lt"/>
                <a:ea typeface="+mn-ea"/>
                <a:cs typeface="+mn-cs"/>
              </a:rPr>
              <a:t>causes long-run aggregate supply to shift</a:t>
            </a:r>
          </a:p>
          <a:p>
            <a:r>
              <a:rPr lang="en-US" sz="1200" b="0" i="0" u="none" strike="noStrike" kern="1200" baseline="0" dirty="0">
                <a:solidFill>
                  <a:schemeClr val="tx1"/>
                </a:solidFill>
                <a:latin typeface="+mn-lt"/>
                <a:ea typeface="+mn-ea"/>
                <a:cs typeface="+mn-cs"/>
              </a:rPr>
              <a:t>from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LRAS</a:t>
            </a:r>
            <a:r>
              <a:rPr lang="en-US" sz="1200" b="0" i="0" u="none" strike="noStrike" kern="1200" baseline="0" dirty="0">
                <a:solidFill>
                  <a:schemeClr val="tx1"/>
                </a:solidFill>
                <a:latin typeface="+mn-lt"/>
                <a:ea typeface="+mn-ea"/>
                <a:cs typeface="+mn-cs"/>
              </a:rPr>
              <a:t>2. Aggregate demand</a:t>
            </a:r>
          </a:p>
          <a:p>
            <a:r>
              <a:rPr lang="en-US" sz="1200" b="0" i="0" u="none" strike="noStrike" kern="1200" baseline="0" dirty="0">
                <a:solidFill>
                  <a:schemeClr val="tx1"/>
                </a:solidFill>
                <a:latin typeface="+mn-lt"/>
                <a:ea typeface="+mn-ea"/>
                <a:cs typeface="+mn-cs"/>
              </a:rPr>
              <a:t>shifts from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2.</a:t>
            </a:r>
          </a:p>
          <a:p>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Because </a:t>
            </a:r>
            <a:r>
              <a:rPr lang="en-US" sz="1200" b="0" i="1" u="none" strike="noStrike" kern="1200" baseline="0" dirty="0">
                <a:solidFill>
                  <a:schemeClr val="tx1"/>
                </a:solidFill>
                <a:latin typeface="+mn-lt"/>
                <a:ea typeface="+mn-ea"/>
                <a:cs typeface="+mn-cs"/>
              </a:rPr>
              <a:t>AD </a:t>
            </a:r>
            <a:r>
              <a:rPr lang="en-US" sz="1200" b="0" i="0" u="none" strike="noStrike" kern="1200" baseline="0" dirty="0">
                <a:solidFill>
                  <a:schemeClr val="tx1"/>
                </a:solidFill>
                <a:latin typeface="+mn-lt"/>
                <a:ea typeface="+mn-ea"/>
                <a:cs typeface="+mn-cs"/>
              </a:rPr>
              <a:t>shifts to the right by more</a:t>
            </a:r>
          </a:p>
          <a:p>
            <a:r>
              <a:rPr lang="en-US" sz="1200" b="0" i="0" u="none" strike="noStrike" kern="1200" baseline="0" dirty="0">
                <a:solidFill>
                  <a:schemeClr val="tx1"/>
                </a:solidFill>
                <a:latin typeface="+mn-lt"/>
                <a:ea typeface="+mn-ea"/>
                <a:cs typeface="+mn-cs"/>
              </a:rPr>
              <a:t>than the </a:t>
            </a:r>
            <a:r>
              <a:rPr lang="en-US" sz="1200" b="0" i="1" u="none" strike="noStrike" kern="1200" baseline="0" dirty="0">
                <a:solidFill>
                  <a:schemeClr val="tx1"/>
                </a:solidFill>
                <a:latin typeface="+mn-lt"/>
                <a:ea typeface="+mn-ea"/>
                <a:cs typeface="+mn-cs"/>
              </a:rPr>
              <a:t>LRAS </a:t>
            </a:r>
            <a:r>
              <a:rPr lang="en-US" sz="1200" b="0" i="0" u="none" strike="noStrike" kern="1200" baseline="0" dirty="0">
                <a:solidFill>
                  <a:schemeClr val="tx1"/>
                </a:solidFill>
                <a:latin typeface="+mn-lt"/>
                <a:ea typeface="+mn-ea"/>
                <a:cs typeface="+mn-cs"/>
              </a:rPr>
              <a:t>curve, the price level in the</a:t>
            </a:r>
          </a:p>
          <a:p>
            <a:r>
              <a:rPr lang="en-US" sz="1200" b="0" i="0" u="none" strike="noStrike" kern="1200" baseline="0" dirty="0">
                <a:solidFill>
                  <a:schemeClr val="tx1"/>
                </a:solidFill>
                <a:latin typeface="+mn-lt"/>
                <a:ea typeface="+mn-ea"/>
                <a:cs typeface="+mn-cs"/>
              </a:rPr>
              <a:t>new equilibrium rises from 110 to 114.</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40</a:t>
            </a:fld>
            <a:endParaRPr lang="en-US"/>
          </a:p>
        </p:txBody>
      </p:sp>
    </p:spTree>
    <p:extLst>
      <p:ext uri="{BB962C8B-B14F-4D97-AF65-F5344CB8AC3E}">
        <p14:creationId xmlns:p14="http://schemas.microsoft.com/office/powerpoint/2010/main" val="1357319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51</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741575060"/>
              </p:ext>
            </p:extLst>
          </p:nvPr>
        </p:nvGraphicFramePr>
        <p:xfrm>
          <a:off x="463550" y="2895600"/>
          <a:ext cx="3269664" cy="2822512"/>
        </p:xfrm>
        <a:graphic>
          <a:graphicData uri="http://schemas.openxmlformats.org/drawingml/2006/table">
            <a:tbl>
              <a:tblPr/>
              <a:tblGrid>
                <a:gridCol w="496553">
                  <a:extLst>
                    <a:ext uri="{9D8B030D-6E8A-4147-A177-3AD203B41FA5}">
                      <a16:colId xmlns:a16="http://schemas.microsoft.com/office/drawing/2014/main" val="20000"/>
                    </a:ext>
                  </a:extLst>
                </a:gridCol>
                <a:gridCol w="2773111">
                  <a:extLst>
                    <a:ext uri="{9D8B030D-6E8A-4147-A177-3AD203B41FA5}">
                      <a16:colId xmlns:a16="http://schemas.microsoft.com/office/drawing/2014/main" val="20001"/>
                    </a:ext>
                  </a:extLst>
                </a:gridCol>
              </a:tblGrid>
              <a:tr h="28759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13.1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Aggregate Demand</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87592">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13.2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Aggregate Supply</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0243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13.3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Macroeconomic Equilibrium in the Long Run and the Short Run</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0243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13.4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A Dynamic Aggregate Demand and Aggregate Supply Model</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34557">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Appendix: Macroeconomic Schools of Thought</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13</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sp>
        <p:nvSpPr>
          <p:cNvPr id="4"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64420" y="2514601"/>
            <a:ext cx="5222430" cy="311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51</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114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51</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51</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51</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51</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5.xml"/><Relationship Id="rId16"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6.xml"/><Relationship Id="rId16" Type="http://schemas.openxmlformats.org/officeDocument/2006/relationships/image" Target="../media/image116.png"/><Relationship Id="rId1" Type="http://schemas.openxmlformats.org/officeDocument/2006/relationships/slideLayout" Target="../slideLayouts/slideLayout4.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3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3.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4.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3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4.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35.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6.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7.png"/><Relationship Id="rId3" Type="http://schemas.openxmlformats.org/officeDocument/2006/relationships/image" Target="../media/image167.png"/><Relationship Id="rId7" Type="http://schemas.openxmlformats.org/officeDocument/2006/relationships/image" Target="../media/image171.png"/><Relationship Id="rId12" Type="http://schemas.openxmlformats.org/officeDocument/2006/relationships/image" Target="../media/image17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shifts: changes </a:t>
            </a:r>
            <a:r>
              <a:rPr lang="en-US"/>
              <a:t>in fiscal policy</a:t>
            </a:r>
            <a:endParaRPr lang="en-US" dirty="0"/>
          </a:p>
        </p:txBody>
      </p:sp>
      <p:sp>
        <p:nvSpPr>
          <p:cNvPr id="3" name="Text Placeholder 2"/>
          <p:cNvSpPr>
            <a:spLocks noGrp="1"/>
          </p:cNvSpPr>
          <p:nvPr>
            <p:ph type="body" sz="quarter" idx="11"/>
          </p:nvPr>
        </p:nvSpPr>
        <p:spPr>
          <a:xfrm>
            <a:off x="152400" y="838200"/>
            <a:ext cx="8839200" cy="2895600"/>
          </a:xfrm>
        </p:spPr>
        <p:txBody>
          <a:bodyPr/>
          <a:lstStyle/>
          <a:p>
            <a:pPr marL="457200" indent="-457200">
              <a:spcBef>
                <a:spcPts val="0"/>
              </a:spcBef>
              <a:spcAft>
                <a:spcPts val="1200"/>
              </a:spcAft>
              <a:buAutoNum type="arabicPeriod" startAt="2"/>
              <a:defRPr/>
            </a:pPr>
            <a:r>
              <a:rPr lang="en-US" b="1" i="1" dirty="0"/>
              <a:t>Fiscal policy</a:t>
            </a:r>
            <a:r>
              <a:rPr lang="en-US" dirty="0"/>
              <a:t>: Changes in federal taxes and purchases that are intended to achieve macroeconomic policy objectives.</a:t>
            </a:r>
          </a:p>
          <a:p>
            <a:pPr>
              <a:spcBef>
                <a:spcPts val="0"/>
              </a:spcBef>
              <a:spcAft>
                <a:spcPts val="1200"/>
              </a:spcAft>
              <a:defRPr/>
            </a:pPr>
            <a:r>
              <a:rPr lang="en-US" i="1" dirty="0"/>
              <a:t>Increasing or decreasing taxes </a:t>
            </a:r>
            <a:r>
              <a:rPr lang="en-US" dirty="0"/>
              <a:t>affects disposable income, and hence consumption. The government can also alter its </a:t>
            </a:r>
            <a:r>
              <a:rPr lang="en-US" i="1" dirty="0"/>
              <a:t>level of government purchases.</a:t>
            </a:r>
          </a:p>
        </p:txBody>
      </p:sp>
      <p:sp>
        <p:nvSpPr>
          <p:cNvPr id="4" name="Text Placeholder 3"/>
          <p:cNvSpPr>
            <a:spLocks noGrp="1"/>
          </p:cNvSpPr>
          <p:nvPr>
            <p:ph type="body" sz="quarter" idx="12"/>
          </p:nvPr>
        </p:nvSpPr>
        <p:spPr>
          <a:xfrm>
            <a:off x="5676900" y="6261100"/>
            <a:ext cx="2514600" cy="449263"/>
          </a:xfrm>
        </p:spPr>
        <p:txBody>
          <a:bodyPr/>
          <a:lstStyle/>
          <a:p>
            <a:r>
              <a:rPr lang="en-US" dirty="0"/>
              <a:t>Variables that shift the aggregate demand curve</a:t>
            </a:r>
          </a:p>
        </p:txBody>
      </p:sp>
      <p:sp>
        <p:nvSpPr>
          <p:cNvPr id="5" name="Text Placeholder 4"/>
          <p:cNvSpPr>
            <a:spLocks noGrp="1"/>
          </p:cNvSpPr>
          <p:nvPr>
            <p:ph type="body" sz="quarter" idx="13"/>
          </p:nvPr>
        </p:nvSpPr>
        <p:spPr>
          <a:xfrm>
            <a:off x="4343400" y="6261100"/>
            <a:ext cx="1352550" cy="381000"/>
          </a:xfrm>
        </p:spPr>
        <p:txBody>
          <a:bodyPr/>
          <a:lstStyle/>
          <a:p>
            <a:r>
              <a:rPr lang="en-US" dirty="0"/>
              <a:t>Table 13.1</a:t>
            </a:r>
          </a:p>
        </p:txBody>
      </p:sp>
      <p:cxnSp>
        <p:nvCxnSpPr>
          <p:cNvPr id="10" name="Straight Connector 9"/>
          <p:cNvCxnSpPr>
            <a:cxnSpLocks noChangeShapeType="1"/>
          </p:cNvCxnSpPr>
          <p:nvPr/>
        </p:nvCxnSpPr>
        <p:spPr bwMode="auto">
          <a:xfrm>
            <a:off x="931069" y="3155950"/>
            <a:ext cx="7239000" cy="0"/>
          </a:xfrm>
          <a:prstGeom prst="line">
            <a:avLst/>
          </a:prstGeom>
          <a:noFill/>
          <a:ln w="44450" algn="ctr">
            <a:solidFill>
              <a:srgbClr val="95B6DF"/>
            </a:solidFill>
            <a:round/>
            <a:headEnd/>
            <a:tailEnd/>
          </a:ln>
        </p:spPr>
      </p:cxnSp>
      <p:sp>
        <p:nvSpPr>
          <p:cNvPr id="11" name="TextBox 10"/>
          <p:cNvSpPr txBox="1">
            <a:spLocks noChangeArrowheads="1"/>
          </p:cNvSpPr>
          <p:nvPr/>
        </p:nvSpPr>
        <p:spPr bwMode="auto">
          <a:xfrm>
            <a:off x="1083469" y="2590800"/>
            <a:ext cx="5464175" cy="523875"/>
          </a:xfrm>
          <a:prstGeom prst="rect">
            <a:avLst/>
          </a:prstGeom>
          <a:noFill/>
          <a:ln w="9525">
            <a:noFill/>
            <a:miter lim="800000"/>
            <a:headEnd/>
            <a:tailEnd/>
          </a:ln>
        </p:spPr>
        <p:txBody>
          <a:bodyPr wrap="none" anchor="ctr">
            <a:spAutoFit/>
          </a:bodyPr>
          <a:lstStyle/>
          <a:p>
            <a:pPr fontAlgn="auto">
              <a:spcBef>
                <a:spcPts val="0"/>
              </a:spcBef>
              <a:spcAft>
                <a:spcPts val="0"/>
              </a:spcAft>
              <a:defRPr/>
            </a:pPr>
            <a:r>
              <a:rPr lang="en-US" kern="0" dirty="0">
                <a:solidFill>
                  <a:srgbClr val="0066B3"/>
                </a:solidFill>
                <a:cs typeface="+mn-cs"/>
              </a:rPr>
              <a:t>	                     shifts the aggregate </a:t>
            </a:r>
            <a:br>
              <a:rPr lang="en-US" kern="0" dirty="0">
                <a:solidFill>
                  <a:srgbClr val="0066B3"/>
                </a:solidFill>
                <a:cs typeface="+mn-cs"/>
              </a:rPr>
            </a:br>
            <a:r>
              <a:rPr lang="en-US" kern="0" dirty="0">
                <a:solidFill>
                  <a:srgbClr val="0066B3"/>
                </a:solidFill>
                <a:cs typeface="+mn-cs"/>
              </a:rPr>
              <a:t>An increase in…           demand curve…                      because…</a:t>
            </a:r>
          </a:p>
        </p:txBody>
      </p:sp>
      <p:pic>
        <p:nvPicPr>
          <p:cNvPr id="12" name="Picture 11" descr="Table12.1_4.gif"/>
          <p:cNvPicPr>
            <a:picLocks noChangeAspect="1"/>
          </p:cNvPicPr>
          <p:nvPr/>
        </p:nvPicPr>
        <p:blipFill>
          <a:blip r:embed="rId2"/>
          <a:srcRect/>
          <a:stretch>
            <a:fillRect/>
          </a:stretch>
        </p:blipFill>
        <p:spPr bwMode="auto">
          <a:xfrm>
            <a:off x="857250" y="3114675"/>
            <a:ext cx="7124700" cy="1457325"/>
          </a:xfrm>
          <a:prstGeom prst="rect">
            <a:avLst/>
          </a:prstGeom>
          <a:noFill/>
          <a:ln w="9525">
            <a:noFill/>
            <a:miter lim="800000"/>
            <a:headEnd/>
            <a:tailEnd/>
          </a:ln>
        </p:spPr>
      </p:pic>
      <p:pic>
        <p:nvPicPr>
          <p:cNvPr id="13" name="Picture 12" descr="Table12.1_5.gif"/>
          <p:cNvPicPr>
            <a:picLocks noChangeAspect="1"/>
          </p:cNvPicPr>
          <p:nvPr/>
        </p:nvPicPr>
        <p:blipFill>
          <a:blip r:embed="rId3"/>
          <a:srcRect/>
          <a:stretch>
            <a:fillRect/>
          </a:stretch>
        </p:blipFill>
        <p:spPr bwMode="auto">
          <a:xfrm>
            <a:off x="857250" y="3114675"/>
            <a:ext cx="7124700" cy="1457325"/>
          </a:xfrm>
          <a:prstGeom prst="rect">
            <a:avLst/>
          </a:prstGeom>
          <a:noFill/>
          <a:ln w="9525">
            <a:noFill/>
            <a:miter lim="800000"/>
            <a:headEnd/>
            <a:tailEnd/>
          </a:ln>
        </p:spPr>
      </p:pic>
      <p:pic>
        <p:nvPicPr>
          <p:cNvPr id="14" name="Picture 13" descr="Table12.1_6.gif"/>
          <p:cNvPicPr>
            <a:picLocks noChangeAspect="1"/>
          </p:cNvPicPr>
          <p:nvPr/>
        </p:nvPicPr>
        <p:blipFill>
          <a:blip r:embed="rId4"/>
          <a:srcRect/>
          <a:stretch>
            <a:fillRect/>
          </a:stretch>
        </p:blipFill>
        <p:spPr bwMode="auto">
          <a:xfrm>
            <a:off x="857250" y="4633913"/>
            <a:ext cx="7124700" cy="1457325"/>
          </a:xfrm>
          <a:prstGeom prst="rect">
            <a:avLst/>
          </a:prstGeom>
          <a:noFill/>
          <a:ln w="9525">
            <a:noFill/>
            <a:miter lim="800000"/>
            <a:headEnd/>
            <a:tailEnd/>
          </a:ln>
        </p:spPr>
      </p:pic>
      <p:pic>
        <p:nvPicPr>
          <p:cNvPr id="15" name="Picture 14" descr="Table12.1_7.gif"/>
          <p:cNvPicPr>
            <a:picLocks noChangeAspect="1"/>
          </p:cNvPicPr>
          <p:nvPr/>
        </p:nvPicPr>
        <p:blipFill>
          <a:blip r:embed="rId5"/>
          <a:srcRect/>
          <a:stretch>
            <a:fillRect/>
          </a:stretch>
        </p:blipFill>
        <p:spPr bwMode="auto">
          <a:xfrm>
            <a:off x="857250" y="4633913"/>
            <a:ext cx="7124700" cy="1457325"/>
          </a:xfrm>
          <a:prstGeom prst="rect">
            <a:avLst/>
          </a:prstGeom>
          <a:noFill/>
          <a:ln w="9525">
            <a:noFill/>
            <a:miter lim="800000"/>
            <a:headEnd/>
            <a:tailEnd/>
          </a:ln>
        </p:spPr>
      </p:pic>
    </p:spTree>
    <p:extLst>
      <p:ext uri="{BB962C8B-B14F-4D97-AF65-F5344CB8AC3E}">
        <p14:creationId xmlns:p14="http://schemas.microsoft.com/office/powerpoint/2010/main" val="53586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shifts: changes in expectations</a:t>
            </a:r>
          </a:p>
        </p:txBody>
      </p:sp>
      <p:sp>
        <p:nvSpPr>
          <p:cNvPr id="3" name="Text Placeholder 2"/>
          <p:cNvSpPr>
            <a:spLocks noGrp="1"/>
          </p:cNvSpPr>
          <p:nvPr>
            <p:ph type="body" sz="quarter" idx="11"/>
          </p:nvPr>
        </p:nvSpPr>
        <p:spPr>
          <a:xfrm>
            <a:off x="152400" y="838200"/>
            <a:ext cx="8839200" cy="1219200"/>
          </a:xfrm>
        </p:spPr>
        <p:txBody>
          <a:bodyPr/>
          <a:lstStyle/>
          <a:p>
            <a:pPr>
              <a:spcBef>
                <a:spcPts val="0"/>
              </a:spcBef>
              <a:spcAft>
                <a:spcPts val="1200"/>
              </a:spcAft>
              <a:defRPr/>
            </a:pPr>
            <a:r>
              <a:rPr lang="en-US" i="1" dirty="0"/>
              <a:t>Households or firms could become more optimistic </a:t>
            </a:r>
            <a:r>
              <a:rPr lang="en-US" dirty="0"/>
              <a:t>about the future, increasing consumption or investment respectively.</a:t>
            </a:r>
          </a:p>
          <a:p>
            <a:pPr>
              <a:spcBef>
                <a:spcPts val="0"/>
              </a:spcBef>
              <a:spcAft>
                <a:spcPts val="1200"/>
              </a:spcAft>
              <a:defRPr/>
            </a:pPr>
            <a:r>
              <a:rPr lang="en-US" dirty="0"/>
              <a:t>Of course, the opposite could also occur.</a:t>
            </a:r>
            <a:endParaRPr lang="en-US" i="1" dirty="0"/>
          </a:p>
        </p:txBody>
      </p:sp>
      <p:sp>
        <p:nvSpPr>
          <p:cNvPr id="4" name="Text Placeholder 3"/>
          <p:cNvSpPr>
            <a:spLocks noGrp="1"/>
          </p:cNvSpPr>
          <p:nvPr>
            <p:ph type="body" sz="quarter" idx="12"/>
          </p:nvPr>
        </p:nvSpPr>
        <p:spPr>
          <a:xfrm>
            <a:off x="5676900" y="6261100"/>
            <a:ext cx="2514600" cy="449263"/>
          </a:xfrm>
        </p:spPr>
        <p:txBody>
          <a:bodyPr/>
          <a:lstStyle/>
          <a:p>
            <a:r>
              <a:rPr lang="en-US" dirty="0"/>
              <a:t>Variables that shift the aggregate demand curve</a:t>
            </a:r>
          </a:p>
        </p:txBody>
      </p:sp>
      <p:sp>
        <p:nvSpPr>
          <p:cNvPr id="5" name="Text Placeholder 4"/>
          <p:cNvSpPr>
            <a:spLocks noGrp="1"/>
          </p:cNvSpPr>
          <p:nvPr>
            <p:ph type="body" sz="quarter" idx="13"/>
          </p:nvPr>
        </p:nvSpPr>
        <p:spPr>
          <a:xfrm>
            <a:off x="4343400" y="6261100"/>
            <a:ext cx="1352550" cy="381000"/>
          </a:xfrm>
        </p:spPr>
        <p:txBody>
          <a:bodyPr/>
          <a:lstStyle/>
          <a:p>
            <a:r>
              <a:rPr lang="en-US" dirty="0"/>
              <a:t>Table 13.1</a:t>
            </a:r>
          </a:p>
        </p:txBody>
      </p:sp>
      <p:pic>
        <p:nvPicPr>
          <p:cNvPr id="16" name="Picture 15" descr="Table12.1_16.gif"/>
          <p:cNvPicPr>
            <a:picLocks noChangeAspect="1"/>
          </p:cNvPicPr>
          <p:nvPr/>
        </p:nvPicPr>
        <p:blipFill>
          <a:blip r:embed="rId2"/>
          <a:srcRect/>
          <a:stretch>
            <a:fillRect/>
          </a:stretch>
        </p:blipFill>
        <p:spPr bwMode="auto">
          <a:xfrm>
            <a:off x="873919" y="3208338"/>
            <a:ext cx="7124700" cy="1457325"/>
          </a:xfrm>
          <a:prstGeom prst="rect">
            <a:avLst/>
          </a:prstGeom>
          <a:noFill/>
          <a:ln w="9525">
            <a:noFill/>
            <a:miter lim="800000"/>
            <a:headEnd/>
            <a:tailEnd/>
          </a:ln>
        </p:spPr>
      </p:pic>
      <p:pic>
        <p:nvPicPr>
          <p:cNvPr id="17" name="Picture 16" descr="Table12.1_17.gif"/>
          <p:cNvPicPr>
            <a:picLocks noChangeAspect="1"/>
          </p:cNvPicPr>
          <p:nvPr/>
        </p:nvPicPr>
        <p:blipFill>
          <a:blip r:embed="rId3"/>
          <a:srcRect/>
          <a:stretch>
            <a:fillRect/>
          </a:stretch>
        </p:blipFill>
        <p:spPr bwMode="auto">
          <a:xfrm>
            <a:off x="873919" y="3208338"/>
            <a:ext cx="7124700" cy="1457325"/>
          </a:xfrm>
          <a:prstGeom prst="rect">
            <a:avLst/>
          </a:prstGeom>
          <a:noFill/>
          <a:ln w="9525">
            <a:noFill/>
            <a:miter lim="800000"/>
            <a:headEnd/>
            <a:tailEnd/>
          </a:ln>
        </p:spPr>
      </p:pic>
      <p:pic>
        <p:nvPicPr>
          <p:cNvPr id="18" name="Picture 17" descr="Table12.1_10.gif"/>
          <p:cNvPicPr>
            <a:picLocks noChangeAspect="1"/>
          </p:cNvPicPr>
          <p:nvPr/>
        </p:nvPicPr>
        <p:blipFill>
          <a:blip r:embed="rId4"/>
          <a:srcRect/>
          <a:stretch>
            <a:fillRect/>
          </a:stretch>
        </p:blipFill>
        <p:spPr bwMode="auto">
          <a:xfrm>
            <a:off x="873919" y="4667250"/>
            <a:ext cx="7124700" cy="1457325"/>
          </a:xfrm>
          <a:prstGeom prst="rect">
            <a:avLst/>
          </a:prstGeom>
          <a:noFill/>
          <a:ln w="9525">
            <a:noFill/>
            <a:miter lim="800000"/>
            <a:headEnd/>
            <a:tailEnd/>
          </a:ln>
        </p:spPr>
      </p:pic>
      <p:pic>
        <p:nvPicPr>
          <p:cNvPr id="19" name="Picture 18" descr="Table12.1_11.gif"/>
          <p:cNvPicPr>
            <a:picLocks noChangeAspect="1"/>
          </p:cNvPicPr>
          <p:nvPr/>
        </p:nvPicPr>
        <p:blipFill>
          <a:blip r:embed="rId5"/>
          <a:srcRect/>
          <a:stretch>
            <a:fillRect/>
          </a:stretch>
        </p:blipFill>
        <p:spPr bwMode="auto">
          <a:xfrm>
            <a:off x="873919" y="4667250"/>
            <a:ext cx="7124700" cy="1457325"/>
          </a:xfrm>
          <a:prstGeom prst="rect">
            <a:avLst/>
          </a:prstGeom>
          <a:noFill/>
          <a:ln w="9525">
            <a:noFill/>
            <a:miter lim="800000"/>
            <a:headEnd/>
            <a:tailEnd/>
          </a:ln>
        </p:spPr>
      </p:pic>
      <p:cxnSp>
        <p:nvCxnSpPr>
          <p:cNvPr id="20" name="Straight Connector 19"/>
          <p:cNvCxnSpPr>
            <a:cxnSpLocks noChangeShapeType="1"/>
          </p:cNvCxnSpPr>
          <p:nvPr/>
        </p:nvCxnSpPr>
        <p:spPr bwMode="auto">
          <a:xfrm>
            <a:off x="931069" y="3232150"/>
            <a:ext cx="7239000" cy="0"/>
          </a:xfrm>
          <a:prstGeom prst="line">
            <a:avLst/>
          </a:prstGeom>
          <a:noFill/>
          <a:ln w="44450" algn="ctr">
            <a:solidFill>
              <a:srgbClr val="95B6DF"/>
            </a:solidFill>
            <a:round/>
            <a:headEnd/>
            <a:tailEnd/>
          </a:ln>
        </p:spPr>
      </p:cxnSp>
      <p:sp>
        <p:nvSpPr>
          <p:cNvPr id="21" name="TextBox 20"/>
          <p:cNvSpPr txBox="1">
            <a:spLocks noChangeArrowheads="1"/>
          </p:cNvSpPr>
          <p:nvPr/>
        </p:nvSpPr>
        <p:spPr bwMode="auto">
          <a:xfrm>
            <a:off x="1083469" y="2667000"/>
            <a:ext cx="5464175" cy="523875"/>
          </a:xfrm>
          <a:prstGeom prst="rect">
            <a:avLst/>
          </a:prstGeom>
          <a:noFill/>
          <a:ln w="9525">
            <a:noFill/>
            <a:miter lim="800000"/>
            <a:headEnd/>
            <a:tailEnd/>
          </a:ln>
        </p:spPr>
        <p:txBody>
          <a:bodyPr wrap="none" anchor="ctr">
            <a:spAutoFit/>
          </a:bodyPr>
          <a:lstStyle/>
          <a:p>
            <a:pPr fontAlgn="auto">
              <a:spcBef>
                <a:spcPts val="0"/>
              </a:spcBef>
              <a:spcAft>
                <a:spcPts val="0"/>
              </a:spcAft>
              <a:defRPr/>
            </a:pPr>
            <a:r>
              <a:rPr lang="en-US" kern="0" dirty="0">
                <a:solidFill>
                  <a:srgbClr val="0066B3"/>
                </a:solidFill>
                <a:cs typeface="+mn-cs"/>
              </a:rPr>
              <a:t>	                     shifts the aggregate </a:t>
            </a:r>
            <a:br>
              <a:rPr lang="en-US" kern="0" dirty="0">
                <a:solidFill>
                  <a:srgbClr val="0066B3"/>
                </a:solidFill>
                <a:cs typeface="+mn-cs"/>
              </a:rPr>
            </a:br>
            <a:r>
              <a:rPr lang="en-US" kern="0" dirty="0">
                <a:solidFill>
                  <a:srgbClr val="0066B3"/>
                </a:solidFill>
                <a:cs typeface="+mn-cs"/>
              </a:rPr>
              <a:t>An increase in…           demand curve…                      because…</a:t>
            </a:r>
          </a:p>
        </p:txBody>
      </p:sp>
    </p:spTree>
    <p:extLst>
      <p:ext uri="{BB962C8B-B14F-4D97-AF65-F5344CB8AC3E}">
        <p14:creationId xmlns:p14="http://schemas.microsoft.com/office/powerpoint/2010/main" val="266937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000"/>
                                        <p:tgtEl>
                                          <p:spTgt spid="16"/>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000"/>
                                        <p:tgtEl>
                                          <p:spTgt spid="18"/>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shifts: changes in foreign variables</a:t>
            </a:r>
          </a:p>
        </p:txBody>
      </p:sp>
      <p:sp>
        <p:nvSpPr>
          <p:cNvPr id="3" name="Text Placeholder 2"/>
          <p:cNvSpPr>
            <a:spLocks noGrp="1"/>
          </p:cNvSpPr>
          <p:nvPr>
            <p:ph type="body" sz="quarter" idx="11"/>
          </p:nvPr>
        </p:nvSpPr>
        <p:spPr>
          <a:xfrm>
            <a:off x="152400" y="838200"/>
            <a:ext cx="8839200" cy="1219200"/>
          </a:xfrm>
        </p:spPr>
        <p:txBody>
          <a:bodyPr/>
          <a:lstStyle/>
          <a:p>
            <a:pPr>
              <a:spcBef>
                <a:spcPts val="0"/>
              </a:spcBef>
              <a:spcAft>
                <a:spcPts val="1200"/>
              </a:spcAft>
              <a:defRPr/>
            </a:pPr>
            <a:r>
              <a:rPr lang="en-US" dirty="0"/>
              <a:t>If </a:t>
            </a:r>
            <a:r>
              <a:rPr lang="en-US" i="1" dirty="0"/>
              <a:t>foreign incomes </a:t>
            </a:r>
            <a:r>
              <a:rPr lang="en-US" dirty="0"/>
              <a:t>rise more slowly than ours, their imports of our goods fall; if ours rise more slowly, </a:t>
            </a:r>
            <a:r>
              <a:rPr lang="en-US" i="1" dirty="0"/>
              <a:t>our</a:t>
            </a:r>
            <a:r>
              <a:rPr lang="en-US" dirty="0"/>
              <a:t> imports fall.</a:t>
            </a:r>
          </a:p>
          <a:p>
            <a:pPr>
              <a:spcBef>
                <a:spcPts val="0"/>
              </a:spcBef>
              <a:spcAft>
                <a:spcPts val="1200"/>
              </a:spcAft>
              <a:defRPr/>
            </a:pPr>
            <a:r>
              <a:rPr lang="en-US" dirty="0"/>
              <a:t>If our </a:t>
            </a:r>
            <a:r>
              <a:rPr lang="en-US" i="1" dirty="0"/>
              <a:t>exchange rate </a:t>
            </a:r>
            <a:r>
              <a:rPr lang="en-US" dirty="0"/>
              <a:t>(the value of the $US) rises, our exports become more expensive, so foreigners buy less of them (and we buy more imports, also).</a:t>
            </a:r>
          </a:p>
        </p:txBody>
      </p:sp>
      <p:sp>
        <p:nvSpPr>
          <p:cNvPr id="4" name="Text Placeholder 3"/>
          <p:cNvSpPr>
            <a:spLocks noGrp="1"/>
          </p:cNvSpPr>
          <p:nvPr>
            <p:ph type="body" sz="quarter" idx="12"/>
          </p:nvPr>
        </p:nvSpPr>
        <p:spPr>
          <a:xfrm>
            <a:off x="5676900" y="6261100"/>
            <a:ext cx="2514600" cy="449263"/>
          </a:xfrm>
        </p:spPr>
        <p:txBody>
          <a:bodyPr/>
          <a:lstStyle/>
          <a:p>
            <a:r>
              <a:rPr lang="en-US" dirty="0"/>
              <a:t>Variables that shift the aggregate demand curve</a:t>
            </a:r>
          </a:p>
        </p:txBody>
      </p:sp>
      <p:sp>
        <p:nvSpPr>
          <p:cNvPr id="5" name="Text Placeholder 4"/>
          <p:cNvSpPr>
            <a:spLocks noGrp="1"/>
          </p:cNvSpPr>
          <p:nvPr>
            <p:ph type="body" sz="quarter" idx="13"/>
          </p:nvPr>
        </p:nvSpPr>
        <p:spPr>
          <a:xfrm>
            <a:off x="4343400" y="6261100"/>
            <a:ext cx="1352550" cy="381000"/>
          </a:xfrm>
        </p:spPr>
        <p:txBody>
          <a:bodyPr/>
          <a:lstStyle/>
          <a:p>
            <a:r>
              <a:rPr lang="en-US" dirty="0"/>
              <a:t>Table 13.1</a:t>
            </a:r>
          </a:p>
        </p:txBody>
      </p:sp>
      <p:cxnSp>
        <p:nvCxnSpPr>
          <p:cNvPr id="12" name="Straight Connector 11"/>
          <p:cNvCxnSpPr>
            <a:cxnSpLocks noChangeShapeType="1"/>
          </p:cNvCxnSpPr>
          <p:nvPr/>
        </p:nvCxnSpPr>
        <p:spPr bwMode="auto">
          <a:xfrm>
            <a:off x="914400" y="3155950"/>
            <a:ext cx="7239000" cy="0"/>
          </a:xfrm>
          <a:prstGeom prst="line">
            <a:avLst/>
          </a:prstGeom>
          <a:noFill/>
          <a:ln w="44450" algn="ctr">
            <a:solidFill>
              <a:srgbClr val="95B6DF"/>
            </a:solidFill>
            <a:round/>
            <a:headEnd/>
            <a:tailEnd/>
          </a:ln>
        </p:spPr>
      </p:cxnSp>
      <p:sp>
        <p:nvSpPr>
          <p:cNvPr id="13" name="TextBox 12"/>
          <p:cNvSpPr txBox="1">
            <a:spLocks noChangeArrowheads="1"/>
          </p:cNvSpPr>
          <p:nvPr/>
        </p:nvSpPr>
        <p:spPr bwMode="auto">
          <a:xfrm>
            <a:off x="1066800" y="2590800"/>
            <a:ext cx="5464175" cy="523875"/>
          </a:xfrm>
          <a:prstGeom prst="rect">
            <a:avLst/>
          </a:prstGeom>
          <a:noFill/>
          <a:ln w="9525">
            <a:noFill/>
            <a:miter lim="800000"/>
            <a:headEnd/>
            <a:tailEnd/>
          </a:ln>
        </p:spPr>
        <p:txBody>
          <a:bodyPr wrap="none" anchor="ctr">
            <a:spAutoFit/>
          </a:bodyPr>
          <a:lstStyle/>
          <a:p>
            <a:pPr fontAlgn="auto">
              <a:spcBef>
                <a:spcPts val="0"/>
              </a:spcBef>
              <a:spcAft>
                <a:spcPts val="0"/>
              </a:spcAft>
              <a:defRPr/>
            </a:pPr>
            <a:r>
              <a:rPr lang="en-US" kern="0" dirty="0">
                <a:solidFill>
                  <a:srgbClr val="0066B3"/>
                </a:solidFill>
                <a:cs typeface="+mn-cs"/>
              </a:rPr>
              <a:t>	                     shifts the aggregate </a:t>
            </a:r>
            <a:br>
              <a:rPr lang="en-US" kern="0" dirty="0">
                <a:solidFill>
                  <a:srgbClr val="0066B3"/>
                </a:solidFill>
                <a:cs typeface="+mn-cs"/>
              </a:rPr>
            </a:br>
            <a:r>
              <a:rPr lang="en-US" kern="0" dirty="0">
                <a:solidFill>
                  <a:srgbClr val="0066B3"/>
                </a:solidFill>
                <a:cs typeface="+mn-cs"/>
              </a:rPr>
              <a:t>An increase in…           demand curve…                      because…</a:t>
            </a:r>
          </a:p>
        </p:txBody>
      </p:sp>
      <p:pic>
        <p:nvPicPr>
          <p:cNvPr id="14" name="Picture 13" descr="Table12.1_12.gif"/>
          <p:cNvPicPr>
            <a:picLocks noChangeAspect="1"/>
          </p:cNvPicPr>
          <p:nvPr/>
        </p:nvPicPr>
        <p:blipFill>
          <a:blip r:embed="rId2"/>
          <a:srcRect/>
          <a:stretch>
            <a:fillRect/>
          </a:stretch>
        </p:blipFill>
        <p:spPr bwMode="auto">
          <a:xfrm>
            <a:off x="1028700" y="3322638"/>
            <a:ext cx="7124700" cy="1457325"/>
          </a:xfrm>
          <a:prstGeom prst="rect">
            <a:avLst/>
          </a:prstGeom>
          <a:noFill/>
          <a:ln w="9525">
            <a:noFill/>
            <a:miter lim="800000"/>
            <a:headEnd/>
            <a:tailEnd/>
          </a:ln>
        </p:spPr>
      </p:pic>
      <p:pic>
        <p:nvPicPr>
          <p:cNvPr id="15" name="Picture 14" descr="Table12.1_13.gif"/>
          <p:cNvPicPr>
            <a:picLocks noChangeAspect="1"/>
          </p:cNvPicPr>
          <p:nvPr/>
        </p:nvPicPr>
        <p:blipFill>
          <a:blip r:embed="rId3"/>
          <a:srcRect/>
          <a:stretch>
            <a:fillRect/>
          </a:stretch>
        </p:blipFill>
        <p:spPr bwMode="auto">
          <a:xfrm>
            <a:off x="1028700" y="3322638"/>
            <a:ext cx="7124700" cy="1457325"/>
          </a:xfrm>
          <a:prstGeom prst="rect">
            <a:avLst/>
          </a:prstGeom>
          <a:noFill/>
          <a:ln w="9525">
            <a:noFill/>
            <a:miter lim="800000"/>
            <a:headEnd/>
            <a:tailEnd/>
          </a:ln>
        </p:spPr>
      </p:pic>
      <p:pic>
        <p:nvPicPr>
          <p:cNvPr id="22" name="Picture 21" descr="Table12.14.gif"/>
          <p:cNvPicPr>
            <a:picLocks noChangeAspect="1"/>
          </p:cNvPicPr>
          <p:nvPr/>
        </p:nvPicPr>
        <p:blipFill>
          <a:blip r:embed="rId4"/>
          <a:srcRect/>
          <a:stretch>
            <a:fillRect/>
          </a:stretch>
        </p:blipFill>
        <p:spPr bwMode="auto">
          <a:xfrm>
            <a:off x="1028700" y="4779963"/>
            <a:ext cx="7124700" cy="1628775"/>
          </a:xfrm>
          <a:prstGeom prst="rect">
            <a:avLst/>
          </a:prstGeom>
          <a:noFill/>
          <a:ln w="9525">
            <a:noFill/>
            <a:miter lim="800000"/>
            <a:headEnd/>
            <a:tailEnd/>
          </a:ln>
        </p:spPr>
      </p:pic>
      <p:pic>
        <p:nvPicPr>
          <p:cNvPr id="23" name="Picture 22" descr="Table12.15.gif"/>
          <p:cNvPicPr>
            <a:picLocks noChangeAspect="1"/>
          </p:cNvPicPr>
          <p:nvPr/>
        </p:nvPicPr>
        <p:blipFill>
          <a:blip r:embed="rId5"/>
          <a:srcRect/>
          <a:stretch>
            <a:fillRect/>
          </a:stretch>
        </p:blipFill>
        <p:spPr bwMode="auto">
          <a:xfrm>
            <a:off x="1028700" y="4779963"/>
            <a:ext cx="7124700" cy="1628775"/>
          </a:xfrm>
          <a:prstGeom prst="rect">
            <a:avLst/>
          </a:prstGeom>
          <a:noFill/>
          <a:ln w="9525">
            <a:noFill/>
            <a:miter lim="800000"/>
            <a:headEnd/>
            <a:tailEnd/>
          </a:ln>
        </p:spPr>
      </p:pic>
    </p:spTree>
    <p:extLst>
      <p:ext uri="{BB962C8B-B14F-4D97-AF65-F5344CB8AC3E}">
        <p14:creationId xmlns:p14="http://schemas.microsoft.com/office/powerpoint/2010/main" val="20660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1000"/>
                                        <p:tgtEl>
                                          <p:spTgt spid="22"/>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Recessions and the components of AD—part 1</a:t>
            </a:r>
          </a:p>
        </p:txBody>
      </p:sp>
      <p:sp>
        <p:nvSpPr>
          <p:cNvPr id="3" name="Text Placeholder 2"/>
          <p:cNvSpPr>
            <a:spLocks noGrp="1"/>
          </p:cNvSpPr>
          <p:nvPr>
            <p:ph type="body" sz="quarter" idx="11"/>
          </p:nvPr>
        </p:nvSpPr>
        <p:spPr>
          <a:xfrm>
            <a:off x="152400" y="838200"/>
            <a:ext cx="8839200" cy="1295400"/>
          </a:xfrm>
        </p:spPr>
        <p:txBody>
          <a:bodyPr/>
          <a:lstStyle/>
          <a:p>
            <a:pPr>
              <a:spcBef>
                <a:spcPts val="0"/>
              </a:spcBef>
              <a:spcAft>
                <a:spcPts val="1200"/>
              </a:spcAft>
              <a:defRPr/>
            </a:pPr>
            <a:r>
              <a:rPr lang="en-US" dirty="0"/>
              <a:t>We can understand the 2007-2009 recession better by examining what happened to the components of real GDP.</a:t>
            </a:r>
          </a:p>
          <a:p>
            <a:pPr>
              <a:spcBef>
                <a:spcPts val="0"/>
              </a:spcBef>
              <a:spcAft>
                <a:spcPts val="1200"/>
              </a:spcAft>
              <a:defRPr/>
            </a:pPr>
            <a:r>
              <a:rPr lang="en-US" dirty="0"/>
              <a:t>(The red bar indicates the period of the recession, per the NBER).</a:t>
            </a:r>
          </a:p>
          <a:p>
            <a:endParaRPr lang="en-US" dirty="0"/>
          </a:p>
        </p:txBody>
      </p:sp>
      <p:sp>
        <p:nvSpPr>
          <p:cNvPr id="4" name="TextBox 3"/>
          <p:cNvSpPr txBox="1"/>
          <p:nvPr/>
        </p:nvSpPr>
        <p:spPr>
          <a:xfrm>
            <a:off x="152400" y="2207597"/>
            <a:ext cx="2855118" cy="4462760"/>
          </a:xfrm>
          <a:prstGeom prst="rect">
            <a:avLst/>
          </a:prstGeom>
          <a:noFill/>
        </p:spPr>
        <p:txBody>
          <a:bodyPr wrap="square">
            <a:spAutoFit/>
          </a:bodyPr>
          <a:lstStyle/>
          <a:p>
            <a:pPr>
              <a:spcBef>
                <a:spcPts val="0"/>
              </a:spcBef>
              <a:spcAft>
                <a:spcPts val="1200"/>
              </a:spcAft>
              <a:defRPr/>
            </a:pPr>
            <a:r>
              <a:rPr lang="en-US" sz="2200" b="0" dirty="0">
                <a:cs typeface="+mn-cs"/>
              </a:rPr>
              <a:t>Consumption spending fell, relative to potential GDP, during the recession.</a:t>
            </a:r>
          </a:p>
          <a:p>
            <a:pPr marL="342900" indent="-342900">
              <a:spcBef>
                <a:spcPts val="0"/>
              </a:spcBef>
              <a:spcAft>
                <a:spcPts val="1200"/>
              </a:spcAft>
              <a:buFont typeface="Arial" panose="020B0604020202020204" pitchFamily="34" charset="0"/>
              <a:buChar char="•"/>
              <a:defRPr/>
            </a:pPr>
            <a:r>
              <a:rPr lang="en-US" sz="2200" dirty="0"/>
              <a:t>This was unusual: consumption usually stays steady during a recession.</a:t>
            </a:r>
          </a:p>
          <a:p>
            <a:pPr>
              <a:spcBef>
                <a:spcPts val="0"/>
              </a:spcBef>
              <a:spcAft>
                <a:spcPts val="1200"/>
              </a:spcAft>
              <a:defRPr/>
            </a:pPr>
            <a:r>
              <a:rPr lang="en-US" sz="2200" dirty="0"/>
              <a:t>Consumption also stayed low in the four post-recession years.</a:t>
            </a:r>
            <a:endParaRPr lang="en-US" sz="2200" b="0" dirty="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spTree>
    <p:extLst>
      <p:ext uri="{BB962C8B-B14F-4D97-AF65-F5344CB8AC3E}">
        <p14:creationId xmlns:p14="http://schemas.microsoft.com/office/powerpoint/2010/main" val="20090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75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750"/>
                                        <p:tgtEl>
                                          <p:spTgt spid="10"/>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par>
                          <p:cTn id="22" fill="hold">
                            <p:stCondLst>
                              <p:cond delay="175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75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750"/>
                                        <p:tgtEl>
                                          <p:spTgt spid="8"/>
                                        </p:tgtEl>
                                      </p:cBhvr>
                                    </p:animEffect>
                                  </p:childTnLst>
                                </p:cTn>
                              </p:par>
                              <p:par>
                                <p:cTn id="35" presetID="22" presetClass="entr" presetSubtype="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1250"/>
                            </p:stCondLst>
                            <p:childTnLst>
                              <p:par>
                                <p:cTn id="39" presetID="22" presetClass="entr" presetSubtype="8"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par>
                          <p:cTn id="42" fill="hold">
                            <p:stCondLst>
                              <p:cond delay="1750"/>
                            </p:stCondLst>
                            <p:childTnLst>
                              <p:par>
                                <p:cTn id="43" presetID="22" presetClass="entr" presetSubtype="8" fill="hold"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Recessions and the components of AD—part 2</a:t>
            </a:r>
          </a:p>
        </p:txBody>
      </p:sp>
      <p:sp>
        <p:nvSpPr>
          <p:cNvPr id="3" name="Text Placeholder 2"/>
          <p:cNvSpPr>
            <a:spLocks noGrp="1"/>
          </p:cNvSpPr>
          <p:nvPr>
            <p:ph type="body" sz="quarter" idx="11"/>
          </p:nvPr>
        </p:nvSpPr>
        <p:spPr>
          <a:xfrm>
            <a:off x="152400" y="838200"/>
            <a:ext cx="8839200" cy="1295400"/>
          </a:xfrm>
        </p:spPr>
        <p:txBody>
          <a:bodyPr/>
          <a:lstStyle/>
          <a:p>
            <a:pPr>
              <a:spcBef>
                <a:spcPts val="0"/>
              </a:spcBef>
              <a:spcAft>
                <a:spcPts val="1200"/>
              </a:spcAft>
              <a:defRPr/>
            </a:pPr>
            <a:r>
              <a:rPr lang="en-US" dirty="0"/>
              <a:t>Residential investment had been falling before the recession, and continued to fall during it.</a:t>
            </a:r>
          </a:p>
        </p:txBody>
      </p:sp>
      <p:sp>
        <p:nvSpPr>
          <p:cNvPr id="4" name="TextBox 3"/>
          <p:cNvSpPr txBox="1"/>
          <p:nvPr/>
        </p:nvSpPr>
        <p:spPr>
          <a:xfrm>
            <a:off x="152400" y="1652587"/>
            <a:ext cx="2855118" cy="2462213"/>
          </a:xfrm>
          <a:prstGeom prst="rect">
            <a:avLst/>
          </a:prstGeom>
          <a:noFill/>
        </p:spPr>
        <p:txBody>
          <a:bodyPr wrap="square">
            <a:spAutoFit/>
          </a:bodyPr>
          <a:lstStyle/>
          <a:p>
            <a:pPr>
              <a:spcBef>
                <a:spcPts val="0"/>
              </a:spcBef>
              <a:spcAft>
                <a:spcPts val="1200"/>
              </a:spcAft>
              <a:defRPr/>
            </a:pPr>
            <a:r>
              <a:rPr lang="en-US" sz="2200" b="0" dirty="0">
                <a:cs typeface="+mn-cs"/>
              </a:rPr>
              <a:t>Spending </a:t>
            </a:r>
            <a:r>
              <a:rPr lang="en-US" sz="2200" dirty="0">
                <a:cs typeface="+mn-cs"/>
              </a:rPr>
              <a:t>on residential investment has continued to be below the pre-recession boom levels.</a:t>
            </a:r>
            <a:endParaRPr lang="en-US" sz="2200" b="0" dirty="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spTree>
    <p:extLst>
      <p:ext uri="{BB962C8B-B14F-4D97-AF65-F5344CB8AC3E}">
        <p14:creationId xmlns:p14="http://schemas.microsoft.com/office/powerpoint/2010/main" val="9548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75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par>
                          <p:cTn id="18" fill="hold">
                            <p:stCondLst>
                              <p:cond delay="125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750"/>
                                        <p:tgtEl>
                                          <p:spTgt spid="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par>
                                <p:cTn id="26" presetID="22"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Recessions and the components of AD—part 3</a:t>
            </a:r>
          </a:p>
        </p:txBody>
      </p:sp>
      <p:sp>
        <p:nvSpPr>
          <p:cNvPr id="3" name="Text Placeholder 2"/>
          <p:cNvSpPr>
            <a:spLocks noGrp="1"/>
          </p:cNvSpPr>
          <p:nvPr>
            <p:ph type="body" sz="quarter" idx="11"/>
          </p:nvPr>
        </p:nvSpPr>
        <p:spPr>
          <a:xfrm>
            <a:off x="152400" y="838200"/>
            <a:ext cx="8839200" cy="1295400"/>
          </a:xfrm>
        </p:spPr>
        <p:txBody>
          <a:bodyPr/>
          <a:lstStyle/>
          <a:p>
            <a:pPr>
              <a:spcBef>
                <a:spcPts val="0"/>
              </a:spcBef>
              <a:spcAft>
                <a:spcPts val="1200"/>
              </a:spcAft>
              <a:defRPr/>
            </a:pPr>
            <a:r>
              <a:rPr lang="en-US" dirty="0"/>
              <a:t>Net exports increased (became less negative) just before and during the recession.</a:t>
            </a:r>
          </a:p>
          <a:p>
            <a:pPr marL="342900" indent="-342900">
              <a:spcBef>
                <a:spcPts val="0"/>
              </a:spcBef>
              <a:spcAft>
                <a:spcPts val="1200"/>
              </a:spcAft>
              <a:buFont typeface="Arial" panose="020B0604020202020204" pitchFamily="34" charset="0"/>
              <a:buChar char="•"/>
              <a:defRPr/>
            </a:pPr>
            <a:r>
              <a:rPr lang="en-US" dirty="0"/>
              <a:t>This was in part due to the falling value of the $US.</a:t>
            </a:r>
          </a:p>
        </p:txBody>
      </p:sp>
      <p:sp>
        <p:nvSpPr>
          <p:cNvPr id="4" name="TextBox 3"/>
          <p:cNvSpPr txBox="1"/>
          <p:nvPr/>
        </p:nvSpPr>
        <p:spPr>
          <a:xfrm>
            <a:off x="152400" y="2207597"/>
            <a:ext cx="2855118" cy="3293209"/>
          </a:xfrm>
          <a:prstGeom prst="rect">
            <a:avLst/>
          </a:prstGeom>
          <a:noFill/>
        </p:spPr>
        <p:txBody>
          <a:bodyPr wrap="square">
            <a:spAutoFit/>
          </a:bodyPr>
          <a:lstStyle/>
          <a:p>
            <a:pPr>
              <a:spcBef>
                <a:spcPts val="0"/>
              </a:spcBef>
              <a:spcAft>
                <a:spcPts val="1200"/>
              </a:spcAft>
              <a:defRPr/>
            </a:pPr>
            <a:r>
              <a:rPr lang="en-US" sz="2200" dirty="0"/>
              <a:t>After the recession, net exports started to decrease once more, but then has stayed relatively steady.</a:t>
            </a:r>
          </a:p>
          <a:p>
            <a:pPr marL="342900" indent="-342900">
              <a:spcBef>
                <a:spcPts val="0"/>
              </a:spcBef>
              <a:spcAft>
                <a:spcPts val="1200"/>
              </a:spcAft>
              <a:buFont typeface="Arial" panose="020B0604020202020204" pitchFamily="34" charset="0"/>
              <a:buChar char="•"/>
              <a:defRPr/>
            </a:pPr>
            <a:r>
              <a:rPr lang="en-US" sz="2200" dirty="0"/>
              <a:t>Loose monetary policy has kept the value of  the $US down.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080" y="2286000"/>
            <a:ext cx="5493315" cy="35048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6080" y="2286000"/>
            <a:ext cx="5496165" cy="3506426"/>
          </a:xfrm>
          <a:prstGeom prst="rect">
            <a:avLst/>
          </a:prstGeom>
        </p:spPr>
      </p:pic>
    </p:spTree>
    <p:extLst>
      <p:ext uri="{BB962C8B-B14F-4D97-AF65-F5344CB8AC3E}">
        <p14:creationId xmlns:p14="http://schemas.microsoft.com/office/powerpoint/2010/main" val="16891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750"/>
                                        <p:tgtEl>
                                          <p:spTgt spid="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750"/>
                                        <p:tgtEl>
                                          <p:spTgt spid="10"/>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Supply</a:t>
            </a:r>
          </a:p>
        </p:txBody>
      </p:sp>
      <p:sp>
        <p:nvSpPr>
          <p:cNvPr id="3" name="Content Placeholder 2"/>
          <p:cNvSpPr>
            <a:spLocks noGrp="1"/>
          </p:cNvSpPr>
          <p:nvPr>
            <p:ph sz="quarter" idx="10"/>
          </p:nvPr>
        </p:nvSpPr>
        <p:spPr/>
        <p:txBody>
          <a:bodyPr/>
          <a:lstStyle/>
          <a:p>
            <a:r>
              <a:rPr lang="en-US" dirty="0"/>
              <a:t>13.2</a:t>
            </a:r>
          </a:p>
        </p:txBody>
      </p:sp>
      <p:sp>
        <p:nvSpPr>
          <p:cNvPr id="4" name="Text Placeholder 3"/>
          <p:cNvSpPr>
            <a:spLocks noGrp="1"/>
          </p:cNvSpPr>
          <p:nvPr>
            <p:ph type="body" sz="quarter" idx="11"/>
          </p:nvPr>
        </p:nvSpPr>
        <p:spPr/>
        <p:txBody>
          <a:bodyPr/>
          <a:lstStyle/>
          <a:p>
            <a:r>
              <a:rPr lang="en-US" dirty="0"/>
              <a:t>Identify the determinants of aggregate supply and distinguish between a movement along the short-run aggregate supply curve and a shift of the curve.</a:t>
            </a:r>
          </a:p>
        </p:txBody>
      </p:sp>
    </p:spTree>
    <p:extLst>
      <p:ext uri="{BB962C8B-B14F-4D97-AF65-F5344CB8AC3E}">
        <p14:creationId xmlns:p14="http://schemas.microsoft.com/office/powerpoint/2010/main" val="15001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supply and time frame</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Aggregate supply refers to the quantity of goods and services that firms are willing and able to supply.</a:t>
            </a:r>
          </a:p>
          <a:p>
            <a:pPr>
              <a:spcBef>
                <a:spcPts val="0"/>
              </a:spcBef>
              <a:spcAft>
                <a:spcPts val="1200"/>
              </a:spcAft>
              <a:defRPr/>
            </a:pPr>
            <a:r>
              <a:rPr lang="en-US" dirty="0"/>
              <a:t>The relationship between this quantity and the price level is different in the long and short run.</a:t>
            </a:r>
          </a:p>
          <a:p>
            <a:pPr marL="342900" indent="-342900">
              <a:spcBef>
                <a:spcPts val="0"/>
              </a:spcBef>
              <a:spcAft>
                <a:spcPts val="1200"/>
              </a:spcAft>
              <a:buFont typeface="Arial" panose="020B0604020202020204" pitchFamily="34" charset="0"/>
              <a:buChar char="•"/>
              <a:defRPr/>
            </a:pPr>
            <a:r>
              <a:rPr lang="en-US" dirty="0"/>
              <a:t>So we will develop both a short-run and </a:t>
            </a:r>
            <a:r>
              <a:rPr lang="en-US" b="1" i="1" dirty="0"/>
              <a:t>long-run aggregate supply curve</a:t>
            </a:r>
            <a:r>
              <a:rPr lang="en-US" dirty="0"/>
              <a:t>.</a:t>
            </a:r>
          </a:p>
          <a:p>
            <a:pPr>
              <a:spcBef>
                <a:spcPts val="0"/>
              </a:spcBef>
              <a:spcAft>
                <a:spcPts val="1200"/>
              </a:spcAft>
              <a:defRPr/>
            </a:pPr>
            <a:r>
              <a:rPr lang="en-US" b="1" dirty="0"/>
              <a:t>Long-run aggregate supply curve</a:t>
            </a:r>
            <a:r>
              <a:rPr lang="en-US" dirty="0"/>
              <a:t>: A curve that shows the relationship in the long run between the price level and the quantity of real GDP supplied.</a:t>
            </a:r>
          </a:p>
        </p:txBody>
      </p:sp>
    </p:spTree>
    <p:extLst>
      <p:ext uri="{BB962C8B-B14F-4D97-AF65-F5344CB8AC3E}">
        <p14:creationId xmlns:p14="http://schemas.microsoft.com/office/powerpoint/2010/main" val="42596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aggregate supply curve</a:t>
            </a:r>
          </a:p>
        </p:txBody>
      </p:sp>
      <p:sp>
        <p:nvSpPr>
          <p:cNvPr id="3" name="Text Placeholder 2"/>
          <p:cNvSpPr>
            <a:spLocks noGrp="1"/>
          </p:cNvSpPr>
          <p:nvPr>
            <p:ph type="body" sz="quarter" idx="11"/>
          </p:nvPr>
        </p:nvSpPr>
        <p:spPr>
          <a:xfrm>
            <a:off x="152400" y="838200"/>
            <a:ext cx="3505200" cy="5791200"/>
          </a:xfrm>
        </p:spPr>
        <p:txBody>
          <a:bodyPr/>
          <a:lstStyle/>
          <a:p>
            <a:pPr>
              <a:spcBef>
                <a:spcPts val="0"/>
              </a:spcBef>
              <a:spcAft>
                <a:spcPts val="1200"/>
              </a:spcAft>
              <a:defRPr/>
            </a:pPr>
            <a:r>
              <a:rPr lang="en-US" dirty="0"/>
              <a:t>In the long run, the level of real GDP is determined by the number of workers, the level of technology, and the </a:t>
            </a:r>
            <a:r>
              <a:rPr lang="en-US" i="1" dirty="0"/>
              <a:t>capital stock </a:t>
            </a:r>
            <a:r>
              <a:rPr lang="en-US" dirty="0"/>
              <a:t>(factories, machinery, etc.).</a:t>
            </a:r>
          </a:p>
          <a:p>
            <a:pPr marL="342900" indent="-342900">
              <a:spcBef>
                <a:spcPts val="0"/>
              </a:spcBef>
              <a:spcAft>
                <a:spcPts val="1200"/>
              </a:spcAft>
              <a:buFont typeface="Arial" panose="020B0604020202020204" pitchFamily="34" charset="0"/>
              <a:buChar char="•"/>
              <a:defRPr/>
            </a:pPr>
            <a:r>
              <a:rPr lang="en-US" dirty="0"/>
              <a:t>None of these elements are affected by the price level.</a:t>
            </a:r>
          </a:p>
          <a:p>
            <a:pPr>
              <a:spcBef>
                <a:spcPts val="0"/>
              </a:spcBef>
              <a:spcAft>
                <a:spcPts val="1200"/>
              </a:spcAft>
              <a:defRPr/>
            </a:pPr>
            <a:r>
              <a:rPr lang="en-US" dirty="0"/>
              <a:t>So the long-run aggregate supply curve does not depend on the price level; it is a vertical line, at the level of </a:t>
            </a:r>
            <a:r>
              <a:rPr lang="en-US" i="1" dirty="0"/>
              <a:t>potential</a:t>
            </a:r>
            <a:r>
              <a:rPr lang="en-US" dirty="0"/>
              <a:t> or </a:t>
            </a:r>
            <a:r>
              <a:rPr lang="en-US" i="1" dirty="0"/>
              <a:t>full-employment GDP</a:t>
            </a:r>
            <a:r>
              <a:rPr lang="en-US" dirty="0"/>
              <a:t>.</a:t>
            </a:r>
          </a:p>
          <a:p>
            <a:pPr>
              <a:spcBef>
                <a:spcPts val="0"/>
              </a:spcBef>
              <a:spcAft>
                <a:spcPts val="1200"/>
              </a:spcAft>
              <a:defRPr/>
            </a:pPr>
            <a:endParaRPr lang="en-US" dirty="0"/>
          </a:p>
          <a:p>
            <a:endParaRPr lang="en-US" dirty="0"/>
          </a:p>
        </p:txBody>
      </p:sp>
      <p:sp>
        <p:nvSpPr>
          <p:cNvPr id="4" name="Text Placeholder 3"/>
          <p:cNvSpPr>
            <a:spLocks noGrp="1"/>
          </p:cNvSpPr>
          <p:nvPr>
            <p:ph type="body" sz="quarter" idx="12"/>
          </p:nvPr>
        </p:nvSpPr>
        <p:spPr>
          <a:xfrm>
            <a:off x="5867400" y="5562600"/>
            <a:ext cx="2514600" cy="449263"/>
          </a:xfrm>
        </p:spPr>
        <p:txBody>
          <a:bodyPr/>
          <a:lstStyle/>
          <a:p>
            <a:r>
              <a:rPr lang="en-US" dirty="0"/>
              <a:t>The long-run aggregate supply curve</a:t>
            </a:r>
          </a:p>
        </p:txBody>
      </p:sp>
      <p:sp>
        <p:nvSpPr>
          <p:cNvPr id="5" name="Text Placeholder 4"/>
          <p:cNvSpPr>
            <a:spLocks noGrp="1"/>
          </p:cNvSpPr>
          <p:nvPr>
            <p:ph type="body" sz="quarter" idx="13"/>
          </p:nvPr>
        </p:nvSpPr>
        <p:spPr/>
        <p:txBody>
          <a:bodyPr/>
          <a:lstStyle/>
          <a:p>
            <a:r>
              <a:rPr lang="en-US" dirty="0"/>
              <a:t>Figure 13.2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4200" y="1600200"/>
            <a:ext cx="5999206" cy="3963761"/>
          </a:xfrm>
          <a:prstGeom prst="rect">
            <a:avLst/>
          </a:prstGeom>
        </p:spPr>
      </p:pic>
    </p:spTree>
    <p:extLst>
      <p:ext uri="{BB962C8B-B14F-4D97-AF65-F5344CB8AC3E}">
        <p14:creationId xmlns:p14="http://schemas.microsoft.com/office/powerpoint/2010/main" val="330440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175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75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par>
                                <p:cTn id="29" presetID="22"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750"/>
                                        <p:tgtEl>
                                          <p:spTgt spid="11"/>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7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750"/>
                                        <p:tgtEl>
                                          <p:spTgt spid="13"/>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1250"/>
                            </p:stCondLst>
                            <p:childTnLst>
                              <p:par>
                                <p:cTn id="48" presetID="22" presetClass="entr" presetSubtype="8"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750"/>
                                        <p:tgtEl>
                                          <p:spTgt spid="15"/>
                                        </p:tgtEl>
                                      </p:cBhvr>
                                    </p:animEffect>
                                  </p:childTnLst>
                                </p:cTn>
                              </p:par>
                              <p:par>
                                <p:cTn id="51" presetID="2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aggregate supply curve</a:t>
            </a:r>
          </a:p>
        </p:txBody>
      </p:sp>
      <p:sp>
        <p:nvSpPr>
          <p:cNvPr id="3" name="Text Placeholder 2"/>
          <p:cNvSpPr>
            <a:spLocks noGrp="1"/>
          </p:cNvSpPr>
          <p:nvPr>
            <p:ph type="body" sz="quarter" idx="11"/>
          </p:nvPr>
        </p:nvSpPr>
        <p:spPr/>
        <p:txBody>
          <a:bodyPr/>
          <a:lstStyle/>
          <a:p>
            <a:pPr>
              <a:spcAft>
                <a:spcPts val="0"/>
              </a:spcAft>
              <a:defRPr/>
            </a:pPr>
            <a:r>
              <a:rPr lang="en-US" dirty="0"/>
              <a:t>While the LRAS is vertical, the SRAS is upward-sloping. Why?</a:t>
            </a:r>
          </a:p>
          <a:p>
            <a:pPr marL="342900" indent="-342900">
              <a:spcAft>
                <a:spcPts val="0"/>
              </a:spcAft>
              <a:buFont typeface="Arial" panose="020B0604020202020204" pitchFamily="34" charset="0"/>
              <a:buChar char="•"/>
              <a:defRPr/>
            </a:pPr>
            <a:r>
              <a:rPr lang="en-US" i="1" dirty="0"/>
              <a:t>As prices of final goods and services rise, prices of inputs—such as the wages of workers or the price of natural resources—rise more slowly.</a:t>
            </a:r>
          </a:p>
          <a:p>
            <a:pPr marL="342900" indent="-342900">
              <a:spcAft>
                <a:spcPts val="0"/>
              </a:spcAft>
              <a:buFont typeface="Arial" panose="020B0604020202020204" pitchFamily="34" charset="0"/>
              <a:buChar char="•"/>
              <a:defRPr/>
            </a:pPr>
            <a:r>
              <a:rPr lang="en-US" dirty="0"/>
              <a:t>A secondary reason is that some firms are slow to adjust their prices when the price level rises or falls.</a:t>
            </a:r>
          </a:p>
          <a:p>
            <a:pPr>
              <a:spcAft>
                <a:spcPts val="0"/>
              </a:spcAft>
              <a:defRPr/>
            </a:pPr>
            <a:endParaRPr lang="en-US" dirty="0"/>
          </a:p>
          <a:p>
            <a:pPr>
              <a:spcAft>
                <a:spcPts val="0"/>
              </a:spcAft>
              <a:defRPr/>
            </a:pPr>
            <a:r>
              <a:rPr lang="en-US" dirty="0"/>
              <a:t>Economists tend to believe that </a:t>
            </a:r>
            <a:r>
              <a:rPr lang="en-US" i="1" dirty="0"/>
              <a:t>some firms and workers fail to accurately predict changes in the price level</a:t>
            </a:r>
            <a:r>
              <a:rPr lang="en-US" dirty="0"/>
              <a:t>.</a:t>
            </a:r>
          </a:p>
          <a:p>
            <a:pPr>
              <a:spcAft>
                <a:spcPts val="0"/>
              </a:spcAft>
              <a:defRPr/>
            </a:pPr>
            <a:r>
              <a:rPr lang="en-US" dirty="0"/>
              <a:t>Based on this, there are three potential explanations for why the SRAS curve is upward-sloping:</a:t>
            </a:r>
          </a:p>
          <a:p>
            <a:pPr marL="457200" indent="-457200">
              <a:spcAft>
                <a:spcPts val="0"/>
              </a:spcAft>
              <a:buFont typeface="Arial" panose="020B0604020202020204" pitchFamily="34" charset="0"/>
              <a:buChar char="•"/>
              <a:defRPr/>
            </a:pPr>
            <a:r>
              <a:rPr lang="en-US" b="1" i="1" dirty="0"/>
              <a:t>Contracts make some wages and prices “sticky”</a:t>
            </a:r>
          </a:p>
          <a:p>
            <a:pPr marL="457200" indent="-457200">
              <a:spcAft>
                <a:spcPts val="0"/>
              </a:spcAft>
              <a:buFont typeface="Arial" panose="020B0604020202020204" pitchFamily="34" charset="0"/>
              <a:buChar char="•"/>
              <a:defRPr/>
            </a:pPr>
            <a:r>
              <a:rPr lang="en-US" b="1" i="1" dirty="0"/>
              <a:t>Firms are often slow to adjust wages</a:t>
            </a:r>
          </a:p>
          <a:p>
            <a:pPr marL="457200" indent="-457200">
              <a:spcAft>
                <a:spcPts val="0"/>
              </a:spcAft>
              <a:buFont typeface="Arial" panose="020B0604020202020204" pitchFamily="34" charset="0"/>
              <a:buChar char="•"/>
              <a:defRPr/>
            </a:pPr>
            <a:r>
              <a:rPr lang="en-US" b="1" i="1" dirty="0"/>
              <a:t>Menu costs make some prices sticky</a:t>
            </a:r>
            <a:endParaRPr lang="en-US" b="1" dirty="0"/>
          </a:p>
        </p:txBody>
      </p:sp>
    </p:spTree>
    <p:extLst>
      <p:ext uri="{BB962C8B-B14F-4D97-AF65-F5344CB8AC3E}">
        <p14:creationId xmlns:p14="http://schemas.microsoft.com/office/powerpoint/2010/main" val="207525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Demand and Aggregate Supply Analysis</a:t>
            </a:r>
          </a:p>
        </p:txBody>
      </p:sp>
    </p:spTree>
    <p:extLst>
      <p:ext uri="{BB962C8B-B14F-4D97-AF65-F5344CB8AC3E}">
        <p14:creationId xmlns:p14="http://schemas.microsoft.com/office/powerpoint/2010/main" val="349585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 SRAS curve upward-sloping?</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Contracts make some wages and prices “sticky”</a:t>
            </a:r>
          </a:p>
          <a:p>
            <a:pPr>
              <a:spcBef>
                <a:spcPts val="0"/>
              </a:spcBef>
              <a:spcAft>
                <a:spcPts val="1200"/>
              </a:spcAft>
              <a:defRPr/>
            </a:pPr>
            <a:r>
              <a:rPr lang="en-US" dirty="0"/>
              <a:t>Prices and wages are said to be “sticky” when they do not respond quickly to changes in demand or supply.</a:t>
            </a:r>
          </a:p>
          <a:p>
            <a:pPr>
              <a:spcBef>
                <a:spcPts val="0"/>
              </a:spcBef>
              <a:spcAft>
                <a:spcPts val="1200"/>
              </a:spcAft>
              <a:defRPr/>
            </a:pPr>
            <a:r>
              <a:rPr lang="en-US" dirty="0"/>
              <a:t>Some firms and workers fail to predict price level changes, and hence do not correctly build them into long-term contracts.</a:t>
            </a:r>
            <a:endParaRPr lang="en-US" i="1" dirty="0"/>
          </a:p>
          <a:p>
            <a:pPr>
              <a:spcBef>
                <a:spcPts val="0"/>
              </a:spcBef>
              <a:spcAft>
                <a:spcPts val="1200"/>
              </a:spcAft>
              <a:defRPr/>
            </a:pPr>
            <a:r>
              <a:rPr lang="en-US" b="1" i="1" dirty="0"/>
              <a:t>Firms are often slow to adjust wages</a:t>
            </a:r>
          </a:p>
          <a:p>
            <a:pPr>
              <a:spcBef>
                <a:spcPts val="0"/>
              </a:spcBef>
              <a:spcAft>
                <a:spcPts val="1200"/>
              </a:spcAft>
              <a:defRPr/>
            </a:pPr>
            <a:r>
              <a:rPr lang="en-US" dirty="0"/>
              <a:t>Annual salary reviews are “normal”, for example. </a:t>
            </a:r>
          </a:p>
          <a:p>
            <a:pPr>
              <a:spcBef>
                <a:spcPts val="0"/>
              </a:spcBef>
              <a:spcAft>
                <a:spcPts val="1200"/>
              </a:spcAft>
              <a:defRPr/>
            </a:pPr>
            <a:r>
              <a:rPr lang="en-US" dirty="0"/>
              <a:t>Also, firms dislike cutting wages—it’s bad for morale.</a:t>
            </a:r>
          </a:p>
          <a:p>
            <a:pPr>
              <a:spcBef>
                <a:spcPts val="0"/>
              </a:spcBef>
              <a:spcAft>
                <a:spcPts val="1200"/>
              </a:spcAft>
              <a:defRPr/>
            </a:pPr>
            <a:r>
              <a:rPr lang="en-US" b="1" i="1" dirty="0"/>
              <a:t>Menu costs make some prices sticky</a:t>
            </a:r>
          </a:p>
          <a:p>
            <a:pPr>
              <a:spcBef>
                <a:spcPts val="0"/>
              </a:spcBef>
              <a:spcAft>
                <a:spcPts val="1200"/>
              </a:spcAft>
              <a:defRPr/>
            </a:pPr>
            <a:r>
              <a:rPr lang="en-US" dirty="0"/>
              <a:t>Altering prices is sometimes costly in itself. Firms have </a:t>
            </a:r>
            <a:r>
              <a:rPr lang="en-US" i="1" dirty="0"/>
              <a:t>menu costs </a:t>
            </a:r>
            <a:r>
              <a:rPr lang="en-US" dirty="0"/>
              <a:t>when it costs them money to change prices, for example by having to print new catalogs. A small “optimal” change in price may not be worth the hassle for a firm to perform.</a:t>
            </a:r>
          </a:p>
        </p:txBody>
      </p:sp>
    </p:spTree>
    <p:extLst>
      <p:ext uri="{BB962C8B-B14F-4D97-AF65-F5344CB8AC3E}">
        <p14:creationId xmlns:p14="http://schemas.microsoft.com/office/powerpoint/2010/main" val="32824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sticky are wages?</a:t>
            </a:r>
          </a:p>
        </p:txBody>
      </p:sp>
      <p:sp>
        <p:nvSpPr>
          <p:cNvPr id="3" name="Text Placeholder 2"/>
          <p:cNvSpPr>
            <a:spLocks noGrp="1"/>
          </p:cNvSpPr>
          <p:nvPr>
            <p:ph type="body" sz="quarter" idx="11"/>
          </p:nvPr>
        </p:nvSpPr>
        <p:spPr>
          <a:xfrm>
            <a:off x="152400" y="838200"/>
            <a:ext cx="8839200" cy="1905000"/>
          </a:xfrm>
        </p:spPr>
        <p:txBody>
          <a:bodyPr/>
          <a:lstStyle/>
          <a:p>
            <a:r>
              <a:rPr lang="en-US" dirty="0"/>
              <a:t>There is disagreement among economists about how sticky wages and prices actually are.</a:t>
            </a:r>
          </a:p>
          <a:p>
            <a:pPr marL="342900" indent="-342900">
              <a:buFont typeface="Arial" panose="020B0604020202020204" pitchFamily="34" charset="0"/>
              <a:buChar char="•"/>
            </a:pPr>
            <a:r>
              <a:rPr lang="en-US" dirty="0"/>
              <a:t>To examine this, it is best to look at individual worker-level data.</a:t>
            </a:r>
          </a:p>
          <a:p>
            <a:r>
              <a:rPr lang="en-US" dirty="0"/>
              <a:t>Some recent studies have done this, finding firms are reluctant to cut workers (nominal) wages. Instead, they:</a:t>
            </a:r>
          </a:p>
          <a:p>
            <a:endParaRPr lang="en-US" dirty="0"/>
          </a:p>
        </p:txBody>
      </p:sp>
      <p:sp>
        <p:nvSpPr>
          <p:cNvPr id="4" name="Text Placeholder 2"/>
          <p:cNvSpPr txBox="1">
            <a:spLocks/>
          </p:cNvSpPr>
          <p:nvPr/>
        </p:nvSpPr>
        <p:spPr>
          <a:xfrm>
            <a:off x="152400" y="2743200"/>
            <a:ext cx="2971800" cy="3810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342900" indent="-342900">
              <a:buFont typeface="Arial" panose="020B0604020202020204" pitchFamily="34" charset="0"/>
              <a:buChar char="•"/>
            </a:pPr>
            <a:r>
              <a:rPr lang="en-US" kern="0" dirty="0"/>
              <a:t>Offer lower salaries to new hires</a:t>
            </a:r>
          </a:p>
          <a:p>
            <a:pPr marL="342900" indent="-342900">
              <a:buFont typeface="Arial" panose="020B0604020202020204" pitchFamily="34" charset="0"/>
              <a:buChar char="•"/>
            </a:pPr>
            <a:r>
              <a:rPr lang="en-US" kern="0" dirty="0"/>
              <a:t>Fire current workers</a:t>
            </a:r>
          </a:p>
          <a:p>
            <a:pPr marL="342900" indent="-342900">
              <a:buFont typeface="Arial" panose="020B0604020202020204" pitchFamily="34" charset="0"/>
              <a:buChar char="•"/>
            </a:pPr>
            <a:r>
              <a:rPr lang="en-US" kern="0" dirty="0"/>
              <a:t>Decreases raises or freeze pay</a:t>
            </a:r>
          </a:p>
          <a:p>
            <a:r>
              <a:rPr lang="en-US" kern="0" dirty="0"/>
              <a:t>The graph shows the percentage of workers with no wage change in a given year.</a:t>
            </a:r>
          </a:p>
          <a:p>
            <a:endParaRPr lang="en-US" kern="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918" y="2724906"/>
            <a:ext cx="6138682" cy="37135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918" y="2724906"/>
            <a:ext cx="6138682" cy="37135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918" y="2724906"/>
            <a:ext cx="6138682" cy="37135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918" y="2724906"/>
            <a:ext cx="6138682" cy="371352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2918" y="2724906"/>
            <a:ext cx="6138682" cy="3713524"/>
          </a:xfrm>
          <a:prstGeom prst="rect">
            <a:avLst/>
          </a:prstGeom>
        </p:spPr>
      </p:pic>
    </p:spTree>
    <p:extLst>
      <p:ext uri="{BB962C8B-B14F-4D97-AF65-F5344CB8AC3E}">
        <p14:creationId xmlns:p14="http://schemas.microsoft.com/office/powerpoint/2010/main" val="339290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750"/>
                                        <p:tgtEl>
                                          <p:spTgt spid="5"/>
                                        </p:tgtEl>
                                      </p:cBhvr>
                                    </p:animEffect>
                                  </p:childTnLst>
                                </p:cTn>
                              </p:par>
                              <p:par>
                                <p:cTn id="38" presetID="22" presetClass="entr" presetSubtype="4"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750"/>
                                        <p:tgtEl>
                                          <p:spTgt spid="6"/>
                                        </p:tgtEl>
                                      </p:cBhvr>
                                    </p:animEffect>
                                  </p:childTnLst>
                                </p:cTn>
                              </p:par>
                              <p:par>
                                <p:cTn id="41" presetID="22" presetClass="entr" presetSubtype="8"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750"/>
                                        <p:tgtEl>
                                          <p:spTgt spid="7"/>
                                        </p:tgtEl>
                                      </p:cBhvr>
                                    </p:animEffect>
                                  </p:childTnLst>
                                </p:cTn>
                              </p:par>
                            </p:childTnLst>
                          </p:cTn>
                        </p:par>
                        <p:par>
                          <p:cTn id="44" fill="hold">
                            <p:stCondLst>
                              <p:cond delay="125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childTnLst>
                          </p:cTn>
                        </p:par>
                        <p:par>
                          <p:cTn id="48" fill="hold">
                            <p:stCondLst>
                              <p:cond delay="2250"/>
                            </p:stCondLst>
                            <p:childTnLst>
                              <p:par>
                                <p:cTn id="49" presetID="22" presetClass="entr" presetSubtype="4"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of the SRAS curve vs. movements along it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short-run aggregate supply curve describes the relationship between the price level and the quantity of goods and services firms are willing to supply, </a:t>
            </a:r>
            <a:r>
              <a:rPr lang="en-US" i="1" dirty="0"/>
              <a:t>holding constant all other variables that affect the willingness of firms to supply goods and services.</a:t>
            </a:r>
          </a:p>
          <a:p>
            <a:pPr>
              <a:spcBef>
                <a:spcPts val="0"/>
              </a:spcBef>
              <a:spcAft>
                <a:spcPts val="1200"/>
              </a:spcAft>
              <a:defRPr/>
            </a:pPr>
            <a:endParaRPr lang="en-US" dirty="0"/>
          </a:p>
          <a:p>
            <a:pPr>
              <a:spcBef>
                <a:spcPts val="0"/>
              </a:spcBef>
              <a:spcAft>
                <a:spcPts val="1200"/>
              </a:spcAft>
              <a:defRPr/>
            </a:pPr>
            <a:r>
              <a:rPr lang="en-US" dirty="0"/>
              <a:t>A change in the price level </a:t>
            </a:r>
            <a:r>
              <a:rPr lang="en-US" i="1" dirty="0"/>
              <a:t>not caused by factors that would otherwise affect short-run aggregate supply</a:t>
            </a:r>
            <a:r>
              <a:rPr lang="en-US" dirty="0"/>
              <a:t> results in a movement along a stationary SRAS curve.</a:t>
            </a:r>
          </a:p>
          <a:p>
            <a:pPr>
              <a:spcBef>
                <a:spcPts val="0"/>
              </a:spcBef>
              <a:spcAft>
                <a:spcPts val="1200"/>
              </a:spcAft>
              <a:defRPr/>
            </a:pPr>
            <a:endParaRPr lang="en-US" dirty="0"/>
          </a:p>
          <a:p>
            <a:pPr>
              <a:spcBef>
                <a:spcPts val="0"/>
              </a:spcBef>
              <a:spcAft>
                <a:spcPts val="1200"/>
              </a:spcAft>
              <a:defRPr/>
            </a:pPr>
            <a:r>
              <a:rPr lang="en-US" dirty="0"/>
              <a:t>But some factors cause the SRAS curve to shift; we will consider them in turn.</a:t>
            </a:r>
          </a:p>
        </p:txBody>
      </p:sp>
    </p:spTree>
    <p:extLst>
      <p:ext uri="{BB962C8B-B14F-4D97-AF65-F5344CB8AC3E}">
        <p14:creationId xmlns:p14="http://schemas.microsoft.com/office/powerpoint/2010/main" val="265538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SRAS shifts: factors of production, and technology</a:t>
            </a:r>
          </a:p>
        </p:txBody>
      </p:sp>
      <p:sp>
        <p:nvSpPr>
          <p:cNvPr id="3" name="Text Placeholder 2"/>
          <p:cNvSpPr>
            <a:spLocks noGrp="1"/>
          </p:cNvSpPr>
          <p:nvPr>
            <p:ph type="body" sz="quarter" idx="11"/>
          </p:nvPr>
        </p:nvSpPr>
        <p:spPr>
          <a:xfrm>
            <a:off x="152400" y="838200"/>
            <a:ext cx="8763000" cy="1905000"/>
          </a:xfrm>
        </p:spPr>
        <p:txBody>
          <a:bodyPr/>
          <a:lstStyle/>
          <a:p>
            <a:pPr>
              <a:spcAft>
                <a:spcPts val="0"/>
              </a:spcAft>
              <a:defRPr/>
            </a:pPr>
            <a:r>
              <a:rPr lang="en-US" dirty="0"/>
              <a:t>An increase in the </a:t>
            </a:r>
            <a:r>
              <a:rPr lang="en-US" i="1" dirty="0"/>
              <a:t>availability of the factors of production</a:t>
            </a:r>
            <a:r>
              <a:rPr lang="en-US" dirty="0"/>
              <a:t>, like labor and capital, allows more production at any price level.</a:t>
            </a:r>
          </a:p>
          <a:p>
            <a:pPr>
              <a:spcAft>
                <a:spcPts val="0"/>
              </a:spcAft>
              <a:defRPr/>
            </a:pPr>
            <a:r>
              <a:rPr lang="en-US" dirty="0"/>
              <a:t>A decrease in the availability of these factors decreases SRAS.</a:t>
            </a:r>
          </a:p>
          <a:p>
            <a:pPr>
              <a:spcAft>
                <a:spcPts val="0"/>
              </a:spcAft>
              <a:defRPr/>
            </a:pPr>
            <a:r>
              <a:rPr lang="en-US" i="1" dirty="0"/>
              <a:t>Improvements in technology </a:t>
            </a:r>
            <a:r>
              <a:rPr lang="en-US" dirty="0"/>
              <a:t>allow productivity to improve, and hence the level of production at any given price level.</a:t>
            </a:r>
          </a:p>
        </p:txBody>
      </p:sp>
      <p:sp>
        <p:nvSpPr>
          <p:cNvPr id="4" name="Text Placeholder 3"/>
          <p:cNvSpPr>
            <a:spLocks noGrp="1"/>
          </p:cNvSpPr>
          <p:nvPr>
            <p:ph type="body" sz="quarter" idx="12"/>
          </p:nvPr>
        </p:nvSpPr>
        <p:spPr>
          <a:xfrm>
            <a:off x="5562600" y="6332537"/>
            <a:ext cx="2819400" cy="449263"/>
          </a:xfrm>
        </p:spPr>
        <p:txBody>
          <a:bodyPr/>
          <a:lstStyle/>
          <a:p>
            <a:r>
              <a:rPr lang="en-US" dirty="0"/>
              <a:t>Variables that shift the short-run aggregate supply curve</a:t>
            </a:r>
          </a:p>
        </p:txBody>
      </p:sp>
      <p:sp>
        <p:nvSpPr>
          <p:cNvPr id="5" name="Text Placeholder 4"/>
          <p:cNvSpPr>
            <a:spLocks noGrp="1"/>
          </p:cNvSpPr>
          <p:nvPr>
            <p:ph type="body" sz="quarter" idx="13"/>
          </p:nvPr>
        </p:nvSpPr>
        <p:spPr>
          <a:xfrm>
            <a:off x="4229100" y="6332537"/>
            <a:ext cx="1352550" cy="381000"/>
          </a:xfrm>
        </p:spPr>
        <p:txBody>
          <a:bodyPr/>
          <a:lstStyle/>
          <a:p>
            <a:r>
              <a:rPr lang="en-US" dirty="0"/>
              <a:t>Table 13.2</a:t>
            </a:r>
          </a:p>
        </p:txBody>
      </p:sp>
      <p:pic>
        <p:nvPicPr>
          <p:cNvPr id="10" name="Picture 9" descr="Table12-2_PPT_2.gif"/>
          <p:cNvPicPr>
            <a:picLocks noChangeAspect="1"/>
          </p:cNvPicPr>
          <p:nvPr/>
        </p:nvPicPr>
        <p:blipFill>
          <a:blip r:embed="rId2"/>
          <a:srcRect/>
          <a:stretch>
            <a:fillRect/>
          </a:stretch>
        </p:blipFill>
        <p:spPr bwMode="auto">
          <a:xfrm>
            <a:off x="1393030" y="3717925"/>
            <a:ext cx="6086475" cy="1228725"/>
          </a:xfrm>
          <a:prstGeom prst="rect">
            <a:avLst/>
          </a:prstGeom>
          <a:noFill/>
          <a:ln w="9525">
            <a:noFill/>
            <a:miter lim="800000"/>
            <a:headEnd/>
            <a:tailEnd/>
          </a:ln>
        </p:spPr>
      </p:pic>
      <p:pic>
        <p:nvPicPr>
          <p:cNvPr id="11" name="Picture 10" descr="Table12-2_PPT_3.gif"/>
          <p:cNvPicPr>
            <a:picLocks noChangeAspect="1"/>
          </p:cNvPicPr>
          <p:nvPr/>
        </p:nvPicPr>
        <p:blipFill>
          <a:blip r:embed="rId3"/>
          <a:srcRect/>
          <a:stretch>
            <a:fillRect/>
          </a:stretch>
        </p:blipFill>
        <p:spPr bwMode="auto">
          <a:xfrm>
            <a:off x="1393031" y="5019675"/>
            <a:ext cx="6086475" cy="1228725"/>
          </a:xfrm>
          <a:prstGeom prst="rect">
            <a:avLst/>
          </a:prstGeom>
          <a:noFill/>
          <a:ln w="9525">
            <a:noFill/>
            <a:miter lim="800000"/>
            <a:headEnd/>
            <a:tailEnd/>
          </a:ln>
        </p:spPr>
      </p:pic>
      <p:cxnSp>
        <p:nvCxnSpPr>
          <p:cNvPr id="12" name="Straight Connector 11"/>
          <p:cNvCxnSpPr>
            <a:cxnSpLocks noChangeShapeType="1"/>
          </p:cNvCxnSpPr>
          <p:nvPr/>
        </p:nvCxnSpPr>
        <p:spPr bwMode="auto">
          <a:xfrm>
            <a:off x="931068" y="3627437"/>
            <a:ext cx="7239000" cy="0"/>
          </a:xfrm>
          <a:prstGeom prst="line">
            <a:avLst/>
          </a:prstGeom>
          <a:noFill/>
          <a:ln w="44450" algn="ctr">
            <a:solidFill>
              <a:srgbClr val="95B6DF"/>
            </a:solidFill>
            <a:round/>
            <a:headEnd/>
            <a:tailEnd/>
          </a:ln>
        </p:spPr>
      </p:cxnSp>
      <p:sp>
        <p:nvSpPr>
          <p:cNvPr id="13" name="TextBox 12"/>
          <p:cNvSpPr txBox="1">
            <a:spLocks noChangeArrowheads="1"/>
          </p:cNvSpPr>
          <p:nvPr/>
        </p:nvSpPr>
        <p:spPr bwMode="auto">
          <a:xfrm>
            <a:off x="1559718" y="2723654"/>
            <a:ext cx="5919788" cy="923330"/>
          </a:xfrm>
          <a:prstGeom prst="rect">
            <a:avLst/>
          </a:prstGeom>
          <a:noFill/>
          <a:ln w="9525">
            <a:noFill/>
            <a:miter lim="800000"/>
            <a:headEnd/>
            <a:tailEnd/>
          </a:ln>
        </p:spPr>
        <p:txBody>
          <a:bodyPr anchor="ctr">
            <a:spAutoFit/>
          </a:bodyPr>
          <a:lstStyle/>
          <a:p>
            <a:pPr marL="1543050" indent="-1543050" fontAlgn="auto">
              <a:spcBef>
                <a:spcPts val="0"/>
              </a:spcBef>
              <a:spcAft>
                <a:spcPts val="0"/>
              </a:spcAft>
              <a:defRPr/>
            </a:pPr>
            <a:r>
              <a:rPr lang="en-US" kern="0" dirty="0">
                <a:solidFill>
                  <a:srgbClr val="0066B3"/>
                </a:solidFill>
                <a:cs typeface="+mn-cs"/>
              </a:rPr>
              <a:t>                      		shifts the short-run       </a:t>
            </a:r>
          </a:p>
          <a:p>
            <a:pPr marL="1485900" indent="-1485900" fontAlgn="auto">
              <a:spcBef>
                <a:spcPts val="0"/>
              </a:spcBef>
              <a:spcAft>
                <a:spcPts val="0"/>
              </a:spcAft>
              <a:defRPr/>
            </a:pPr>
            <a:r>
              <a:rPr lang="en-US" kern="0" dirty="0">
                <a:solidFill>
                  <a:srgbClr val="0066B3"/>
                </a:solidFill>
                <a:cs typeface="+mn-cs"/>
              </a:rPr>
              <a:t>An increase		aggregate</a:t>
            </a:r>
          </a:p>
          <a:p>
            <a:pPr marL="1543050" indent="-1543050" fontAlgn="auto">
              <a:spcBef>
                <a:spcPts val="0"/>
              </a:spcBef>
              <a:spcAft>
                <a:spcPts val="0"/>
              </a:spcAft>
              <a:defRPr/>
            </a:pPr>
            <a:r>
              <a:rPr lang="en-US" kern="0" dirty="0">
                <a:solidFill>
                  <a:srgbClr val="0066B3"/>
                </a:solidFill>
                <a:cs typeface="+mn-cs"/>
              </a:rPr>
              <a:t>in…  		supply curve…      because…                  </a:t>
            </a:r>
          </a:p>
        </p:txBody>
      </p:sp>
    </p:spTree>
    <p:extLst>
      <p:ext uri="{BB962C8B-B14F-4D97-AF65-F5344CB8AC3E}">
        <p14:creationId xmlns:p14="http://schemas.microsoft.com/office/powerpoint/2010/main" val="270826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SRAS shifts: expected future prices</a:t>
            </a:r>
          </a:p>
        </p:txBody>
      </p:sp>
      <p:sp>
        <p:nvSpPr>
          <p:cNvPr id="3" name="Text Placeholder 2"/>
          <p:cNvSpPr>
            <a:spLocks noGrp="1"/>
          </p:cNvSpPr>
          <p:nvPr>
            <p:ph type="body" sz="quarter" idx="11"/>
          </p:nvPr>
        </p:nvSpPr>
        <p:spPr>
          <a:xfrm>
            <a:off x="152400" y="838200"/>
            <a:ext cx="3505200" cy="3200400"/>
          </a:xfrm>
        </p:spPr>
        <p:txBody>
          <a:bodyPr/>
          <a:lstStyle/>
          <a:p>
            <a:pPr>
              <a:spcAft>
                <a:spcPts val="0"/>
              </a:spcAft>
              <a:defRPr/>
            </a:pPr>
            <a:r>
              <a:rPr lang="en-US" dirty="0"/>
              <a:t>If workers and firms believe the price level will rise by a certain amount, they will try to adjust their wages and prices accordingly.</a:t>
            </a:r>
          </a:p>
          <a:p>
            <a:pPr>
              <a:spcAft>
                <a:spcPts val="0"/>
              </a:spcAft>
              <a:defRPr/>
            </a:pPr>
            <a:r>
              <a:rPr lang="en-US" dirty="0"/>
              <a:t>Widely-held expectations of future price-level increases are self-fulfilling.</a:t>
            </a:r>
          </a:p>
        </p:txBody>
      </p:sp>
      <p:sp>
        <p:nvSpPr>
          <p:cNvPr id="4" name="Text Placeholder 3"/>
          <p:cNvSpPr>
            <a:spLocks noGrp="1"/>
          </p:cNvSpPr>
          <p:nvPr>
            <p:ph type="body" sz="quarter" idx="12"/>
          </p:nvPr>
        </p:nvSpPr>
        <p:spPr>
          <a:xfrm>
            <a:off x="5562600" y="6248400"/>
            <a:ext cx="2819400" cy="449263"/>
          </a:xfrm>
        </p:spPr>
        <p:txBody>
          <a:bodyPr/>
          <a:lstStyle/>
          <a:p>
            <a:r>
              <a:rPr lang="en-US" dirty="0"/>
              <a:t>Variables that shift the short-run aggregate supply curve</a:t>
            </a:r>
          </a:p>
        </p:txBody>
      </p:sp>
      <p:sp>
        <p:nvSpPr>
          <p:cNvPr id="5" name="Text Placeholder 4"/>
          <p:cNvSpPr>
            <a:spLocks noGrp="1"/>
          </p:cNvSpPr>
          <p:nvPr>
            <p:ph type="body" sz="quarter" idx="13"/>
          </p:nvPr>
        </p:nvSpPr>
        <p:spPr>
          <a:xfrm>
            <a:off x="4229100" y="6332537"/>
            <a:ext cx="1352550" cy="381000"/>
          </a:xfrm>
        </p:spPr>
        <p:txBody>
          <a:bodyPr/>
          <a:lstStyle/>
          <a:p>
            <a:r>
              <a:rPr lang="en-US" dirty="0"/>
              <a:t>Table 13.2</a:t>
            </a:r>
          </a:p>
        </p:txBody>
      </p:sp>
      <p:cxnSp>
        <p:nvCxnSpPr>
          <p:cNvPr id="12" name="Straight Connector 11"/>
          <p:cNvCxnSpPr>
            <a:cxnSpLocks noChangeShapeType="1"/>
          </p:cNvCxnSpPr>
          <p:nvPr/>
        </p:nvCxnSpPr>
        <p:spPr bwMode="auto">
          <a:xfrm>
            <a:off x="931068" y="4942383"/>
            <a:ext cx="7239000" cy="0"/>
          </a:xfrm>
          <a:prstGeom prst="line">
            <a:avLst/>
          </a:prstGeom>
          <a:noFill/>
          <a:ln w="44450" algn="ctr">
            <a:solidFill>
              <a:srgbClr val="95B6DF"/>
            </a:solidFill>
            <a:round/>
            <a:headEnd/>
            <a:tailEnd/>
          </a:ln>
        </p:spPr>
      </p:cxnSp>
      <p:sp>
        <p:nvSpPr>
          <p:cNvPr id="13" name="TextBox 12"/>
          <p:cNvSpPr txBox="1">
            <a:spLocks noChangeArrowheads="1"/>
          </p:cNvSpPr>
          <p:nvPr/>
        </p:nvSpPr>
        <p:spPr bwMode="auto">
          <a:xfrm>
            <a:off x="1559718" y="4038600"/>
            <a:ext cx="5919788" cy="923330"/>
          </a:xfrm>
          <a:prstGeom prst="rect">
            <a:avLst/>
          </a:prstGeom>
          <a:noFill/>
          <a:ln w="9525">
            <a:noFill/>
            <a:miter lim="800000"/>
            <a:headEnd/>
            <a:tailEnd/>
          </a:ln>
        </p:spPr>
        <p:txBody>
          <a:bodyPr anchor="ctr">
            <a:spAutoFit/>
          </a:bodyPr>
          <a:lstStyle/>
          <a:p>
            <a:pPr marL="1543050" indent="-1543050" fontAlgn="auto">
              <a:spcBef>
                <a:spcPts val="0"/>
              </a:spcBef>
              <a:spcAft>
                <a:spcPts val="0"/>
              </a:spcAft>
              <a:defRPr/>
            </a:pPr>
            <a:r>
              <a:rPr lang="en-US" kern="0" dirty="0">
                <a:solidFill>
                  <a:srgbClr val="0066B3"/>
                </a:solidFill>
                <a:cs typeface="+mn-cs"/>
              </a:rPr>
              <a:t>                      		shifts the short-run       </a:t>
            </a:r>
          </a:p>
          <a:p>
            <a:pPr marL="1485900" indent="-1485900" fontAlgn="auto">
              <a:spcBef>
                <a:spcPts val="0"/>
              </a:spcBef>
              <a:spcAft>
                <a:spcPts val="0"/>
              </a:spcAft>
              <a:defRPr/>
            </a:pPr>
            <a:r>
              <a:rPr lang="en-US" kern="0" dirty="0">
                <a:solidFill>
                  <a:srgbClr val="0066B3"/>
                </a:solidFill>
                <a:cs typeface="+mn-cs"/>
              </a:rPr>
              <a:t>An increase		aggregate</a:t>
            </a:r>
          </a:p>
          <a:p>
            <a:pPr marL="1543050" indent="-1543050" fontAlgn="auto">
              <a:spcBef>
                <a:spcPts val="0"/>
              </a:spcBef>
              <a:spcAft>
                <a:spcPts val="0"/>
              </a:spcAft>
              <a:defRPr/>
            </a:pPr>
            <a:r>
              <a:rPr lang="en-US" kern="0" dirty="0">
                <a:solidFill>
                  <a:srgbClr val="0066B3"/>
                </a:solidFill>
                <a:cs typeface="+mn-cs"/>
              </a:rPr>
              <a:t>in…  		supply curve…      because…                  </a:t>
            </a:r>
          </a:p>
        </p:txBody>
      </p:sp>
      <p:pic>
        <p:nvPicPr>
          <p:cNvPr id="14" name="Picture 13" descr="Table12-2_PPT_4.gif"/>
          <p:cNvPicPr>
            <a:picLocks noChangeAspect="1"/>
          </p:cNvPicPr>
          <p:nvPr/>
        </p:nvPicPr>
        <p:blipFill>
          <a:blip r:embed="rId3"/>
          <a:srcRect/>
          <a:stretch>
            <a:fillRect/>
          </a:stretch>
        </p:blipFill>
        <p:spPr bwMode="auto">
          <a:xfrm>
            <a:off x="1363663" y="5048746"/>
            <a:ext cx="6086475" cy="1228725"/>
          </a:xfrm>
          <a:prstGeom prst="rect">
            <a:avLst/>
          </a:prstGeom>
          <a:noFill/>
          <a:ln w="9525">
            <a:noFill/>
            <a:miter lim="800000"/>
            <a:headEnd/>
            <a:tailEnd/>
          </a:ln>
        </p:spPr>
      </p:pic>
      <p:sp>
        <p:nvSpPr>
          <p:cNvPr id="15" name="Text Placeholder 3"/>
          <p:cNvSpPr txBox="1">
            <a:spLocks/>
          </p:cNvSpPr>
          <p:nvPr/>
        </p:nvSpPr>
        <p:spPr>
          <a:xfrm>
            <a:off x="3505200" y="1371600"/>
            <a:ext cx="1447800" cy="2057400"/>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How expectations of the future price level affect the short-run aggregate supply curve</a:t>
            </a:r>
          </a:p>
        </p:txBody>
      </p:sp>
      <p:sp>
        <p:nvSpPr>
          <p:cNvPr id="16" name="Text Placeholder 4"/>
          <p:cNvSpPr txBox="1">
            <a:spLocks/>
          </p:cNvSpPr>
          <p:nvPr/>
        </p:nvSpPr>
        <p:spPr>
          <a:xfrm>
            <a:off x="3505200" y="990600"/>
            <a:ext cx="1352550" cy="381000"/>
          </a:xfrm>
          <a:prstGeom prst="rect">
            <a:avLst/>
          </a:prstGeom>
          <a:solidFill>
            <a:srgbClr val="89B8CF"/>
          </a:solidFill>
        </p:spPr>
        <p:txBody>
          <a:bodyPr/>
          <a:lstStyle>
            <a:lvl1pPr marL="342900" indent="-342900" algn="l" rtl="0" eaLnBrk="0" fontAlgn="base" hangingPunct="0">
              <a:spcBef>
                <a:spcPct val="20000"/>
              </a:spcBef>
              <a:spcAft>
                <a:spcPct val="0"/>
              </a:spcAft>
              <a:defRPr sz="1600" b="1" i="0">
                <a:solidFill>
                  <a:schemeClr val="accent2">
                    <a:lumMod val="75000"/>
                  </a:schemeClr>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Figure 13.3</a:t>
            </a:r>
          </a:p>
        </p:txBody>
      </p:sp>
      <p:pic>
        <p:nvPicPr>
          <p:cNvPr id="1026" name="Picture 2" descr="C:\Users\holmes\Dropbox\ECON 5e\Art From Fernando_For Digital\ch24\Figure24.3\png\Figure24.3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51" y="893762"/>
            <a:ext cx="4190742" cy="3014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olmes\Dropbox\ECON 5e\Art From Fernando_For Digital\ch24\Figure24.3\png\Figure24.3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751" y="914400"/>
            <a:ext cx="4190742" cy="2964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olmes\Dropbox\ECON 5e\Art From Fernando_For Digital\ch24\Figure24.3\png\Figure24.3_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7751" y="914400"/>
            <a:ext cx="4190742" cy="29640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olmes\Dropbox\ECON 5e\Art From Fernando_For Digital\ch24\Figure24.3\png\Figure24.3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751" y="914400"/>
            <a:ext cx="4190742" cy="29640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olmes\Dropbox\ECON 5e\Art From Fernando_For Digital\ch24\Figure24.3\png\Figure24.3_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7751" y="914400"/>
            <a:ext cx="4190742" cy="296409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olmes\Dropbox\ECON 5e\Art From Fernando_For Digital\ch24\Figure24.3\png\Figure24.3_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7751" y="914400"/>
            <a:ext cx="4190742" cy="2964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holmes\Dropbox\ECON 5e\Art From Fernando_For Digital\ch24\Figure24.3\png\Figure24.3_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7751" y="914400"/>
            <a:ext cx="4190742" cy="296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par>
                                <p:cTn id="12" presetID="22" presetClass="entr" presetSubtype="8"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left)">
                                      <p:cBhvr>
                                        <p:cTn id="14" dur="500"/>
                                        <p:tgtEl>
                                          <p:spTgt spid="1027"/>
                                        </p:tgtEl>
                                      </p:cBhvr>
                                    </p:animEffect>
                                  </p:childTnLst>
                                </p:cTn>
                              </p:par>
                              <p:par>
                                <p:cTn id="15" presetID="22" presetClass="entr" presetSubtype="8"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500"/>
                                        <p:tgtEl>
                                          <p:spTgt spid="102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wipe(left)">
                                      <p:cBhvr>
                                        <p:cTn id="21" dur="500"/>
                                        <p:tgtEl>
                                          <p:spTgt spid="1029"/>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ipe(left)">
                                      <p:cBhvr>
                                        <p:cTn id="25" dur="500"/>
                                        <p:tgtEl>
                                          <p:spTgt spid="10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wipe(left)">
                                      <p:cBhvr>
                                        <p:cTn id="29" dur="500"/>
                                        <p:tgtEl>
                                          <p:spTgt spid="1031"/>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wipe(left)">
                                      <p:cBhvr>
                                        <p:cTn id="33" dur="500"/>
                                        <p:tgtEl>
                                          <p:spTgt spid="10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left)">
                                      <p:cBhvr>
                                        <p:cTn id="38" dur="500"/>
                                        <p:tgtEl>
                                          <p:spTgt spid="3">
                                            <p:txEl>
                                              <p:pRg st="1" end="1"/>
                                            </p:tx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SRAS shifts: adjustments to errors in past expectations</a:t>
            </a:r>
          </a:p>
        </p:txBody>
      </p:sp>
      <p:sp>
        <p:nvSpPr>
          <p:cNvPr id="3" name="Text Placeholder 2"/>
          <p:cNvSpPr>
            <a:spLocks noGrp="1"/>
          </p:cNvSpPr>
          <p:nvPr>
            <p:ph type="body" sz="quarter" idx="11"/>
          </p:nvPr>
        </p:nvSpPr>
        <p:spPr>
          <a:xfrm>
            <a:off x="152400" y="838200"/>
            <a:ext cx="8763000" cy="3124200"/>
          </a:xfrm>
        </p:spPr>
        <p:txBody>
          <a:bodyPr/>
          <a:lstStyle/>
          <a:p>
            <a:pPr>
              <a:spcAft>
                <a:spcPts val="0"/>
              </a:spcAft>
              <a:defRPr/>
            </a:pPr>
            <a:r>
              <a:rPr lang="en-US" dirty="0"/>
              <a:t>Workers and firms sometimes make incorrect predictions about the price level.</a:t>
            </a:r>
          </a:p>
          <a:p>
            <a:pPr>
              <a:spcAft>
                <a:spcPts val="0"/>
              </a:spcAft>
              <a:defRPr/>
            </a:pPr>
            <a:r>
              <a:rPr lang="en-US" dirty="0"/>
              <a:t>As time passes, they will attempt to compensate for these errors.</a:t>
            </a:r>
          </a:p>
          <a:p>
            <a:pPr>
              <a:spcAft>
                <a:spcPts val="0"/>
              </a:spcAft>
              <a:defRPr/>
            </a:pPr>
            <a:r>
              <a:rPr lang="en-US" dirty="0"/>
              <a:t>Suppose everyone failed to predict an increase in the price level. Prices rise, and hence so does output.</a:t>
            </a:r>
          </a:p>
          <a:p>
            <a:pPr>
              <a:spcAft>
                <a:spcPts val="0"/>
              </a:spcAft>
              <a:defRPr/>
            </a:pPr>
            <a:r>
              <a:rPr lang="en-US" dirty="0"/>
              <a:t>Then </a:t>
            </a:r>
            <a:r>
              <a:rPr lang="en-US" i="1" dirty="0"/>
              <a:t>once firms and workers notice </a:t>
            </a:r>
            <a:r>
              <a:rPr lang="en-US" dirty="0"/>
              <a:t>the rising prices, they </a:t>
            </a:r>
            <a:r>
              <a:rPr lang="en-US" i="1" dirty="0"/>
              <a:t>update their expectations</a:t>
            </a:r>
            <a:r>
              <a:rPr lang="en-US" dirty="0"/>
              <a:t> and increase their price demands, decreasing short-run aggregate supply.</a:t>
            </a:r>
          </a:p>
        </p:txBody>
      </p:sp>
      <p:sp>
        <p:nvSpPr>
          <p:cNvPr id="4" name="Text Placeholder 3"/>
          <p:cNvSpPr>
            <a:spLocks noGrp="1"/>
          </p:cNvSpPr>
          <p:nvPr>
            <p:ph type="body" sz="quarter" idx="12"/>
          </p:nvPr>
        </p:nvSpPr>
        <p:spPr>
          <a:xfrm>
            <a:off x="5562600" y="6332537"/>
            <a:ext cx="2819400" cy="449263"/>
          </a:xfrm>
        </p:spPr>
        <p:txBody>
          <a:bodyPr/>
          <a:lstStyle/>
          <a:p>
            <a:r>
              <a:rPr lang="en-US" dirty="0"/>
              <a:t>Variables that shift the short-run aggregate supply curve</a:t>
            </a:r>
          </a:p>
        </p:txBody>
      </p:sp>
      <p:sp>
        <p:nvSpPr>
          <p:cNvPr id="5" name="Text Placeholder 4"/>
          <p:cNvSpPr>
            <a:spLocks noGrp="1"/>
          </p:cNvSpPr>
          <p:nvPr>
            <p:ph type="body" sz="quarter" idx="13"/>
          </p:nvPr>
        </p:nvSpPr>
        <p:spPr>
          <a:xfrm>
            <a:off x="4229100" y="6332537"/>
            <a:ext cx="1352550" cy="381000"/>
          </a:xfrm>
        </p:spPr>
        <p:txBody>
          <a:bodyPr/>
          <a:lstStyle/>
          <a:p>
            <a:r>
              <a:rPr lang="en-US" dirty="0"/>
              <a:t>Table 13.2</a:t>
            </a:r>
          </a:p>
        </p:txBody>
      </p:sp>
      <p:cxnSp>
        <p:nvCxnSpPr>
          <p:cNvPr id="12" name="Straight Connector 11"/>
          <p:cNvCxnSpPr>
            <a:cxnSpLocks noChangeShapeType="1"/>
          </p:cNvCxnSpPr>
          <p:nvPr/>
        </p:nvCxnSpPr>
        <p:spPr bwMode="auto">
          <a:xfrm>
            <a:off x="931068" y="4942383"/>
            <a:ext cx="7239000" cy="0"/>
          </a:xfrm>
          <a:prstGeom prst="line">
            <a:avLst/>
          </a:prstGeom>
          <a:noFill/>
          <a:ln w="44450" algn="ctr">
            <a:solidFill>
              <a:srgbClr val="95B6DF"/>
            </a:solidFill>
            <a:round/>
            <a:headEnd/>
            <a:tailEnd/>
          </a:ln>
        </p:spPr>
      </p:cxnSp>
      <p:sp>
        <p:nvSpPr>
          <p:cNvPr id="13" name="TextBox 12"/>
          <p:cNvSpPr txBox="1">
            <a:spLocks noChangeArrowheads="1"/>
          </p:cNvSpPr>
          <p:nvPr/>
        </p:nvSpPr>
        <p:spPr bwMode="auto">
          <a:xfrm>
            <a:off x="1559718" y="4038600"/>
            <a:ext cx="5919788" cy="923330"/>
          </a:xfrm>
          <a:prstGeom prst="rect">
            <a:avLst/>
          </a:prstGeom>
          <a:noFill/>
          <a:ln w="9525">
            <a:noFill/>
            <a:miter lim="800000"/>
            <a:headEnd/>
            <a:tailEnd/>
          </a:ln>
        </p:spPr>
        <p:txBody>
          <a:bodyPr anchor="ctr">
            <a:spAutoFit/>
          </a:bodyPr>
          <a:lstStyle/>
          <a:p>
            <a:pPr marL="1543050" indent="-1543050" fontAlgn="auto">
              <a:spcBef>
                <a:spcPts val="0"/>
              </a:spcBef>
              <a:spcAft>
                <a:spcPts val="0"/>
              </a:spcAft>
              <a:defRPr/>
            </a:pPr>
            <a:r>
              <a:rPr lang="en-US" kern="0" dirty="0">
                <a:solidFill>
                  <a:srgbClr val="0066B3"/>
                </a:solidFill>
                <a:cs typeface="+mn-cs"/>
              </a:rPr>
              <a:t>                      		shifts the short-run       </a:t>
            </a:r>
          </a:p>
          <a:p>
            <a:pPr marL="1485900" indent="-1485900" fontAlgn="auto">
              <a:spcBef>
                <a:spcPts val="0"/>
              </a:spcBef>
              <a:spcAft>
                <a:spcPts val="0"/>
              </a:spcAft>
              <a:defRPr/>
            </a:pPr>
            <a:r>
              <a:rPr lang="en-US" kern="0" dirty="0">
                <a:solidFill>
                  <a:srgbClr val="0066B3"/>
                </a:solidFill>
                <a:cs typeface="+mn-cs"/>
              </a:rPr>
              <a:t>An increase		aggregate</a:t>
            </a:r>
          </a:p>
          <a:p>
            <a:pPr marL="1543050" indent="-1543050" fontAlgn="auto">
              <a:spcBef>
                <a:spcPts val="0"/>
              </a:spcBef>
              <a:spcAft>
                <a:spcPts val="0"/>
              </a:spcAft>
              <a:defRPr/>
            </a:pPr>
            <a:r>
              <a:rPr lang="en-US" kern="0" dirty="0">
                <a:solidFill>
                  <a:srgbClr val="0066B3"/>
                </a:solidFill>
                <a:cs typeface="+mn-cs"/>
              </a:rPr>
              <a:t>in…  		supply curve…      because…                  </a:t>
            </a:r>
          </a:p>
        </p:txBody>
      </p:sp>
      <p:pic>
        <p:nvPicPr>
          <p:cNvPr id="14" name="Picture 13" descr="Table12-2_PPT_5.gif"/>
          <p:cNvPicPr>
            <a:picLocks noChangeAspect="1"/>
          </p:cNvPicPr>
          <p:nvPr/>
        </p:nvPicPr>
        <p:blipFill>
          <a:blip r:embed="rId2"/>
          <a:srcRect/>
          <a:stretch>
            <a:fillRect/>
          </a:stretch>
        </p:blipFill>
        <p:spPr bwMode="auto">
          <a:xfrm>
            <a:off x="1393825" y="5010646"/>
            <a:ext cx="6086475" cy="1228725"/>
          </a:xfrm>
          <a:prstGeom prst="rect">
            <a:avLst/>
          </a:prstGeom>
          <a:noFill/>
          <a:ln w="9525">
            <a:noFill/>
            <a:miter lim="800000"/>
            <a:headEnd/>
            <a:tailEnd/>
          </a:ln>
        </p:spPr>
      </p:pic>
    </p:spTree>
    <p:extLst>
      <p:ext uri="{BB962C8B-B14F-4D97-AF65-F5344CB8AC3E}">
        <p14:creationId xmlns:p14="http://schemas.microsoft.com/office/powerpoint/2010/main" val="281482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SRAS shifts: unexpected changes in prices of resources</a:t>
            </a:r>
          </a:p>
        </p:txBody>
      </p:sp>
      <p:sp>
        <p:nvSpPr>
          <p:cNvPr id="3" name="Text Placeholder 2"/>
          <p:cNvSpPr>
            <a:spLocks noGrp="1"/>
          </p:cNvSpPr>
          <p:nvPr>
            <p:ph type="body" sz="quarter" idx="11"/>
          </p:nvPr>
        </p:nvSpPr>
        <p:spPr>
          <a:xfrm>
            <a:off x="152400" y="838200"/>
            <a:ext cx="8763000" cy="3124200"/>
          </a:xfrm>
        </p:spPr>
        <p:txBody>
          <a:bodyPr/>
          <a:lstStyle/>
          <a:p>
            <a:pPr>
              <a:spcBef>
                <a:spcPts val="0"/>
              </a:spcBef>
              <a:spcAft>
                <a:spcPts val="1200"/>
              </a:spcAft>
              <a:defRPr/>
            </a:pPr>
            <a:r>
              <a:rPr lang="en-US" dirty="0"/>
              <a:t>A </a:t>
            </a:r>
            <a:r>
              <a:rPr lang="en-US" i="1" dirty="0"/>
              <a:t>supply shock</a:t>
            </a:r>
            <a:r>
              <a:rPr lang="en-US" dirty="0"/>
              <a:t> is an unexpected event that causes the short-run aggregate supply curve to shift.</a:t>
            </a:r>
          </a:p>
          <a:p>
            <a:pPr>
              <a:spcBef>
                <a:spcPts val="0"/>
              </a:spcBef>
              <a:spcAft>
                <a:spcPts val="1200"/>
              </a:spcAft>
              <a:defRPr/>
            </a:pPr>
            <a:r>
              <a:rPr lang="en-US" i="1" dirty="0"/>
              <a:t>Example: Oil prices increase suddenly.</a:t>
            </a:r>
            <a:r>
              <a:rPr lang="en-US" dirty="0"/>
              <a:t> </a:t>
            </a:r>
            <a:r>
              <a:rPr lang="en-US" i="1" dirty="0"/>
              <a:t>Firms immediately anticipate rising input prices, and as a consequence will only produce the same amount of output if their own prices rise.</a:t>
            </a:r>
          </a:p>
          <a:p>
            <a:pPr>
              <a:spcBef>
                <a:spcPts val="0"/>
              </a:spcBef>
              <a:spcAft>
                <a:spcPts val="1200"/>
              </a:spcAft>
              <a:defRPr/>
            </a:pPr>
            <a:r>
              <a:rPr lang="en-US" dirty="0"/>
              <a:t>Unexpected input price increases decrease SRAS; unexpected input price </a:t>
            </a:r>
            <a:r>
              <a:rPr lang="en-US" i="1" dirty="0"/>
              <a:t>decreases</a:t>
            </a:r>
            <a:r>
              <a:rPr lang="en-US" dirty="0"/>
              <a:t> would shift SRAS to the right instead.</a:t>
            </a:r>
          </a:p>
        </p:txBody>
      </p:sp>
      <p:sp>
        <p:nvSpPr>
          <p:cNvPr id="4" name="Text Placeholder 3"/>
          <p:cNvSpPr>
            <a:spLocks noGrp="1"/>
          </p:cNvSpPr>
          <p:nvPr>
            <p:ph type="body" sz="quarter" idx="12"/>
          </p:nvPr>
        </p:nvSpPr>
        <p:spPr>
          <a:xfrm>
            <a:off x="5562600" y="6332537"/>
            <a:ext cx="2819400" cy="449263"/>
          </a:xfrm>
        </p:spPr>
        <p:txBody>
          <a:bodyPr/>
          <a:lstStyle/>
          <a:p>
            <a:r>
              <a:rPr lang="en-US" dirty="0"/>
              <a:t>Variables that shift the short-run aggregate supply curve</a:t>
            </a:r>
          </a:p>
        </p:txBody>
      </p:sp>
      <p:sp>
        <p:nvSpPr>
          <p:cNvPr id="5" name="Text Placeholder 4"/>
          <p:cNvSpPr>
            <a:spLocks noGrp="1"/>
          </p:cNvSpPr>
          <p:nvPr>
            <p:ph type="body" sz="quarter" idx="13"/>
          </p:nvPr>
        </p:nvSpPr>
        <p:spPr>
          <a:xfrm>
            <a:off x="4229100" y="6332537"/>
            <a:ext cx="1352550" cy="381000"/>
          </a:xfrm>
        </p:spPr>
        <p:txBody>
          <a:bodyPr/>
          <a:lstStyle/>
          <a:p>
            <a:r>
              <a:rPr lang="en-US" dirty="0"/>
              <a:t>Table 13.2</a:t>
            </a:r>
          </a:p>
        </p:txBody>
      </p:sp>
      <p:cxnSp>
        <p:nvCxnSpPr>
          <p:cNvPr id="12" name="Straight Connector 11"/>
          <p:cNvCxnSpPr>
            <a:cxnSpLocks noChangeShapeType="1"/>
          </p:cNvCxnSpPr>
          <p:nvPr/>
        </p:nvCxnSpPr>
        <p:spPr bwMode="auto">
          <a:xfrm>
            <a:off x="931068" y="4942383"/>
            <a:ext cx="7239000" cy="0"/>
          </a:xfrm>
          <a:prstGeom prst="line">
            <a:avLst/>
          </a:prstGeom>
          <a:noFill/>
          <a:ln w="44450" algn="ctr">
            <a:solidFill>
              <a:srgbClr val="95B6DF"/>
            </a:solidFill>
            <a:round/>
            <a:headEnd/>
            <a:tailEnd/>
          </a:ln>
        </p:spPr>
      </p:cxnSp>
      <p:sp>
        <p:nvSpPr>
          <p:cNvPr id="13" name="TextBox 12"/>
          <p:cNvSpPr txBox="1">
            <a:spLocks noChangeArrowheads="1"/>
          </p:cNvSpPr>
          <p:nvPr/>
        </p:nvSpPr>
        <p:spPr bwMode="auto">
          <a:xfrm>
            <a:off x="1559718" y="4038600"/>
            <a:ext cx="5919788" cy="923330"/>
          </a:xfrm>
          <a:prstGeom prst="rect">
            <a:avLst/>
          </a:prstGeom>
          <a:noFill/>
          <a:ln w="9525">
            <a:noFill/>
            <a:miter lim="800000"/>
            <a:headEnd/>
            <a:tailEnd/>
          </a:ln>
        </p:spPr>
        <p:txBody>
          <a:bodyPr anchor="ctr">
            <a:spAutoFit/>
          </a:bodyPr>
          <a:lstStyle/>
          <a:p>
            <a:pPr marL="1543050" indent="-1543050" fontAlgn="auto">
              <a:spcBef>
                <a:spcPts val="0"/>
              </a:spcBef>
              <a:spcAft>
                <a:spcPts val="0"/>
              </a:spcAft>
              <a:defRPr/>
            </a:pPr>
            <a:r>
              <a:rPr lang="en-US" kern="0" dirty="0">
                <a:solidFill>
                  <a:srgbClr val="0066B3"/>
                </a:solidFill>
                <a:cs typeface="+mn-cs"/>
              </a:rPr>
              <a:t>                      		shifts the short-run       </a:t>
            </a:r>
          </a:p>
          <a:p>
            <a:pPr marL="1485900" indent="-1485900" fontAlgn="auto">
              <a:spcBef>
                <a:spcPts val="0"/>
              </a:spcBef>
              <a:spcAft>
                <a:spcPts val="0"/>
              </a:spcAft>
              <a:defRPr/>
            </a:pPr>
            <a:r>
              <a:rPr lang="en-US" kern="0" dirty="0">
                <a:solidFill>
                  <a:srgbClr val="0066B3"/>
                </a:solidFill>
                <a:cs typeface="+mn-cs"/>
              </a:rPr>
              <a:t>An increase		aggregate</a:t>
            </a:r>
          </a:p>
          <a:p>
            <a:pPr marL="1543050" indent="-1543050" fontAlgn="auto">
              <a:spcBef>
                <a:spcPts val="0"/>
              </a:spcBef>
              <a:spcAft>
                <a:spcPts val="0"/>
              </a:spcAft>
              <a:defRPr/>
            </a:pPr>
            <a:r>
              <a:rPr lang="en-US" kern="0" dirty="0">
                <a:solidFill>
                  <a:srgbClr val="0066B3"/>
                </a:solidFill>
                <a:cs typeface="+mn-cs"/>
              </a:rPr>
              <a:t>in…  		supply curve…      because…                  </a:t>
            </a:r>
          </a:p>
        </p:txBody>
      </p:sp>
      <p:pic>
        <p:nvPicPr>
          <p:cNvPr id="9" name="Picture 8" descr="Table12-2_PPT5.gif"/>
          <p:cNvPicPr>
            <a:picLocks noChangeAspect="1"/>
          </p:cNvPicPr>
          <p:nvPr/>
        </p:nvPicPr>
        <p:blipFill>
          <a:blip r:embed="rId2"/>
          <a:srcRect/>
          <a:stretch>
            <a:fillRect/>
          </a:stretch>
        </p:blipFill>
        <p:spPr bwMode="auto">
          <a:xfrm>
            <a:off x="1397000" y="5003800"/>
            <a:ext cx="6086475" cy="1238250"/>
          </a:xfrm>
          <a:prstGeom prst="rect">
            <a:avLst/>
          </a:prstGeom>
          <a:noFill/>
          <a:ln w="9525">
            <a:noFill/>
            <a:miter lim="800000"/>
            <a:headEnd/>
            <a:tailEnd/>
          </a:ln>
        </p:spPr>
      </p:pic>
    </p:spTree>
    <p:extLst>
      <p:ext uri="{BB962C8B-B14F-4D97-AF65-F5344CB8AC3E}">
        <p14:creationId xmlns:p14="http://schemas.microsoft.com/office/powerpoint/2010/main" val="41104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Macroeconomic Equilibrium in the Long Run and the Short Run</a:t>
            </a:r>
            <a:endParaRPr lang="en-US" dirty="0"/>
          </a:p>
        </p:txBody>
      </p:sp>
      <p:sp>
        <p:nvSpPr>
          <p:cNvPr id="3" name="Content Placeholder 2"/>
          <p:cNvSpPr>
            <a:spLocks noGrp="1"/>
          </p:cNvSpPr>
          <p:nvPr>
            <p:ph sz="quarter" idx="10"/>
          </p:nvPr>
        </p:nvSpPr>
        <p:spPr/>
        <p:txBody>
          <a:bodyPr/>
          <a:lstStyle/>
          <a:p>
            <a:r>
              <a:rPr lang="en-US" dirty="0"/>
              <a:t>13.3</a:t>
            </a:r>
          </a:p>
        </p:txBody>
      </p:sp>
      <p:sp>
        <p:nvSpPr>
          <p:cNvPr id="4" name="Text Placeholder 3"/>
          <p:cNvSpPr>
            <a:spLocks noGrp="1"/>
          </p:cNvSpPr>
          <p:nvPr>
            <p:ph type="body" sz="quarter" idx="11"/>
          </p:nvPr>
        </p:nvSpPr>
        <p:spPr/>
        <p:txBody>
          <a:bodyPr/>
          <a:lstStyle/>
          <a:p>
            <a:r>
              <a:rPr lang="en-US" dirty="0"/>
              <a:t>Use the aggregate demand and aggregate supply model to illustrate the difference between short-run and long-run macroeconomic equilibrium.</a:t>
            </a:r>
          </a:p>
        </p:txBody>
      </p:sp>
    </p:spTree>
    <p:extLst>
      <p:ext uri="{BB962C8B-B14F-4D97-AF65-F5344CB8AC3E}">
        <p14:creationId xmlns:p14="http://schemas.microsoft.com/office/powerpoint/2010/main" val="3257651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macroeconomic equilibrium</a:t>
            </a:r>
          </a:p>
        </p:txBody>
      </p:sp>
      <p:sp>
        <p:nvSpPr>
          <p:cNvPr id="3" name="Text Placeholder 2"/>
          <p:cNvSpPr>
            <a:spLocks noGrp="1"/>
          </p:cNvSpPr>
          <p:nvPr>
            <p:ph type="body" sz="quarter" idx="11"/>
          </p:nvPr>
        </p:nvSpPr>
        <p:spPr>
          <a:xfrm>
            <a:off x="152400" y="838200"/>
            <a:ext cx="8839200" cy="1524000"/>
          </a:xfrm>
        </p:spPr>
        <p:txBody>
          <a:bodyPr/>
          <a:lstStyle/>
          <a:p>
            <a:pPr>
              <a:spcAft>
                <a:spcPts val="0"/>
              </a:spcAft>
              <a:defRPr/>
            </a:pPr>
            <a:r>
              <a:rPr lang="en-US" dirty="0"/>
              <a:t>In the long-run, we expect the economy to produce at the level of potential GDP—i.e., the LRAS level.</a:t>
            </a:r>
          </a:p>
          <a:p>
            <a:pPr>
              <a:spcAft>
                <a:spcPts val="0"/>
              </a:spcAft>
              <a:defRPr/>
            </a:pPr>
            <a:r>
              <a:rPr lang="en-US" i="1" dirty="0"/>
              <a:t>So the long-run macroeconomic equilibrium occurs when the AD and SRAS curves intersect at the LRAS level</a:t>
            </a:r>
            <a:r>
              <a:rPr lang="en-US" dirty="0"/>
              <a:t>.</a:t>
            </a:r>
          </a:p>
        </p:txBody>
      </p:sp>
      <p:sp>
        <p:nvSpPr>
          <p:cNvPr id="6" name="TextBox 5"/>
          <p:cNvSpPr txBox="1"/>
          <p:nvPr/>
        </p:nvSpPr>
        <p:spPr>
          <a:xfrm>
            <a:off x="152400" y="2362200"/>
            <a:ext cx="3810000" cy="4385816"/>
          </a:xfrm>
          <a:prstGeom prst="rect">
            <a:avLst/>
          </a:prstGeom>
          <a:noFill/>
        </p:spPr>
        <p:txBody>
          <a:bodyPr wrap="square">
            <a:spAutoFit/>
          </a:bodyPr>
          <a:lstStyle/>
          <a:p>
            <a:pPr>
              <a:spcBef>
                <a:spcPts val="600"/>
              </a:spcBef>
              <a:spcAft>
                <a:spcPts val="0"/>
              </a:spcAft>
              <a:defRPr/>
            </a:pPr>
            <a:r>
              <a:rPr lang="en-US" sz="2200" b="0" dirty="0"/>
              <a:t>Our next task is to explain why long-run macroeconomic equilibrium cannot occur at any other level of output.</a:t>
            </a:r>
          </a:p>
          <a:p>
            <a:pPr>
              <a:spcBef>
                <a:spcPts val="600"/>
              </a:spcBef>
              <a:spcAft>
                <a:spcPts val="0"/>
              </a:spcAft>
              <a:defRPr/>
            </a:pPr>
            <a:r>
              <a:rPr lang="en-US" sz="2200" b="0" i="1" dirty="0"/>
              <a:t>For simplicity, assume:</a:t>
            </a:r>
          </a:p>
          <a:p>
            <a:pPr marL="457200" indent="-457200">
              <a:spcBef>
                <a:spcPts val="600"/>
              </a:spcBef>
              <a:spcAft>
                <a:spcPts val="0"/>
              </a:spcAft>
              <a:buAutoNum type="arabicPeriod"/>
              <a:defRPr/>
            </a:pPr>
            <a:r>
              <a:rPr lang="en-US" sz="2200" b="0" i="1" dirty="0"/>
              <a:t>No inflation; the current and expected-future price level is 100.</a:t>
            </a:r>
          </a:p>
          <a:p>
            <a:pPr marL="457200" indent="-457200">
              <a:spcBef>
                <a:spcPts val="600"/>
              </a:spcBef>
              <a:spcAft>
                <a:spcPts val="0"/>
              </a:spcAft>
              <a:buAutoNum type="arabicPeriod"/>
              <a:defRPr/>
            </a:pPr>
            <a:r>
              <a:rPr lang="en-US" sz="2200" b="0" i="1" dirty="0"/>
              <a:t>No long-run growth; i.e. the LRAS curve is not moving.</a:t>
            </a:r>
          </a:p>
        </p:txBody>
      </p:sp>
      <p:sp>
        <p:nvSpPr>
          <p:cNvPr id="4" name="Text Placeholder 3"/>
          <p:cNvSpPr>
            <a:spLocks noGrp="1"/>
          </p:cNvSpPr>
          <p:nvPr>
            <p:ph type="body" sz="quarter" idx="12"/>
          </p:nvPr>
        </p:nvSpPr>
        <p:spPr>
          <a:xfrm>
            <a:off x="5753100" y="6019800"/>
            <a:ext cx="2819400" cy="449263"/>
          </a:xfrm>
        </p:spPr>
        <p:txBody>
          <a:bodyPr/>
          <a:lstStyle/>
          <a:p>
            <a:r>
              <a:rPr lang="en-US" dirty="0"/>
              <a:t>Long-run macroeconomic equilibrium</a:t>
            </a:r>
          </a:p>
        </p:txBody>
      </p:sp>
      <p:sp>
        <p:nvSpPr>
          <p:cNvPr id="5" name="Text Placeholder 4"/>
          <p:cNvSpPr>
            <a:spLocks noGrp="1"/>
          </p:cNvSpPr>
          <p:nvPr>
            <p:ph type="body" sz="quarter" idx="13"/>
          </p:nvPr>
        </p:nvSpPr>
        <p:spPr>
          <a:xfrm>
            <a:off x="4419600" y="6019800"/>
            <a:ext cx="1352550" cy="381000"/>
          </a:xfrm>
        </p:spPr>
        <p:txBody>
          <a:bodyPr/>
          <a:lstStyle/>
          <a:p>
            <a:r>
              <a:rPr lang="en-US" dirty="0"/>
              <a:t>Figure 13.4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925" y="2286000"/>
            <a:ext cx="5105675" cy="3657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925" y="2286000"/>
            <a:ext cx="5105675" cy="3657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5925" y="2286000"/>
            <a:ext cx="5105675" cy="3657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5925" y="2286000"/>
            <a:ext cx="5105675" cy="36576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5925" y="2286000"/>
            <a:ext cx="5105675" cy="36576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5925" y="2286000"/>
            <a:ext cx="5105675" cy="3657600"/>
          </a:xfrm>
          <a:prstGeom prst="rect">
            <a:avLst/>
          </a:prstGeom>
        </p:spPr>
      </p:pic>
    </p:spTree>
    <p:extLst>
      <p:ext uri="{BB962C8B-B14F-4D97-AF65-F5344CB8AC3E}">
        <p14:creationId xmlns:p14="http://schemas.microsoft.com/office/powerpoint/2010/main" val="86010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750"/>
                                        <p:tgtEl>
                                          <p:spTgt spid="9"/>
                                        </p:tgtEl>
                                      </p:cBhvr>
                                    </p:animEffect>
                                  </p:childTnLst>
                                </p:cTn>
                              </p:par>
                            </p:childTnLst>
                          </p:cTn>
                        </p:par>
                        <p:par>
                          <p:cTn id="20" fill="hold">
                            <p:stCondLst>
                              <p:cond delay="275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12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left)">
                                      <p:cBhvr>
                                        <p:cTn id="41" dur="500"/>
                                        <p:tgtEl>
                                          <p:spTgt spid="6">
                                            <p:txEl>
                                              <p:pRg st="0" end="0"/>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wipe(left)">
                                      <p:cBhvr>
                                        <p:cTn id="49" dur="500"/>
                                        <p:tgtEl>
                                          <p:spTgt spid="6">
                                            <p:txEl>
                                              <p:pRg st="2" end="2"/>
                                            </p:txEl>
                                          </p:spTgt>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wipe(left)">
                                      <p:cBhvr>
                                        <p:cTn id="5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macroeconomic equilibrium</a:t>
            </a:r>
          </a:p>
        </p:txBody>
      </p:sp>
      <p:sp>
        <p:nvSpPr>
          <p:cNvPr id="3" name="Text Placeholder 2"/>
          <p:cNvSpPr>
            <a:spLocks noGrp="1"/>
          </p:cNvSpPr>
          <p:nvPr>
            <p:ph type="body" sz="quarter" idx="11"/>
          </p:nvPr>
        </p:nvSpPr>
        <p:spPr>
          <a:xfrm>
            <a:off x="152400" y="838200"/>
            <a:ext cx="8839200" cy="1828800"/>
          </a:xfrm>
        </p:spPr>
        <p:txBody>
          <a:bodyPr/>
          <a:lstStyle/>
          <a:p>
            <a:pPr>
              <a:spcAft>
                <a:spcPts val="0"/>
              </a:spcAft>
              <a:defRPr/>
            </a:pPr>
            <a:r>
              <a:rPr lang="en-US" dirty="0"/>
              <a:t>Suppose that interest rates rise. AD moves left because:</a:t>
            </a:r>
          </a:p>
          <a:p>
            <a:pPr marL="342900" indent="-342900">
              <a:spcAft>
                <a:spcPts val="0"/>
              </a:spcAft>
              <a:buFont typeface="Arial" panose="020B0604020202020204" pitchFamily="34" charset="0"/>
              <a:buChar char="•"/>
              <a:defRPr/>
            </a:pPr>
            <a:r>
              <a:rPr lang="en-US" dirty="0"/>
              <a:t>Firms and households reduce their planned investments, decreasing aggregate demand.</a:t>
            </a:r>
          </a:p>
          <a:p>
            <a:pPr marL="342900" indent="-342900">
              <a:spcAft>
                <a:spcPts val="0"/>
              </a:spcAft>
              <a:buFont typeface="Arial" panose="020B0604020202020204" pitchFamily="34" charset="0"/>
              <a:buChar char="•"/>
              <a:defRPr/>
            </a:pPr>
            <a:r>
              <a:rPr lang="en-US" dirty="0"/>
              <a:t>Workers lose their jobs, and firms experience decreases in sales.</a:t>
            </a:r>
          </a:p>
        </p:txBody>
      </p:sp>
      <p:sp>
        <p:nvSpPr>
          <p:cNvPr id="6" name="TextBox 5"/>
          <p:cNvSpPr txBox="1"/>
          <p:nvPr/>
        </p:nvSpPr>
        <p:spPr>
          <a:xfrm>
            <a:off x="152400" y="2438400"/>
            <a:ext cx="3429000" cy="3554819"/>
          </a:xfrm>
          <a:prstGeom prst="rect">
            <a:avLst/>
          </a:prstGeom>
          <a:noFill/>
        </p:spPr>
        <p:txBody>
          <a:bodyPr wrap="square">
            <a:spAutoFit/>
          </a:bodyPr>
          <a:lstStyle/>
          <a:p>
            <a:pPr marL="342900" indent="-342900">
              <a:spcBef>
                <a:spcPts val="600"/>
              </a:spcBef>
              <a:spcAft>
                <a:spcPts val="0"/>
              </a:spcAft>
              <a:buFont typeface="Arial" panose="020B0604020202020204" pitchFamily="34" charset="0"/>
              <a:buChar char="•"/>
              <a:defRPr/>
            </a:pPr>
            <a:r>
              <a:rPr lang="en-US" sz="2200" dirty="0"/>
              <a:t>Workers become willing to accept lower wages and firms expect lower prices for their output.</a:t>
            </a:r>
          </a:p>
          <a:p>
            <a:pPr>
              <a:spcBef>
                <a:spcPts val="600"/>
              </a:spcBef>
              <a:spcAft>
                <a:spcPts val="0"/>
              </a:spcAft>
              <a:defRPr/>
            </a:pPr>
            <a:r>
              <a:rPr lang="en-US" sz="2200" dirty="0"/>
              <a:t>So the SRAS curve moves to the right, with goods and services sold for lower prices, until we return to full-employment.</a:t>
            </a:r>
            <a:endParaRPr lang="en-US" sz="2200" i="1" dirty="0"/>
          </a:p>
        </p:txBody>
      </p:sp>
      <p:sp>
        <p:nvSpPr>
          <p:cNvPr id="4" name="Text Placeholder 3"/>
          <p:cNvSpPr>
            <a:spLocks noGrp="1"/>
          </p:cNvSpPr>
          <p:nvPr>
            <p:ph type="body" sz="quarter" idx="12"/>
          </p:nvPr>
        </p:nvSpPr>
        <p:spPr>
          <a:xfrm>
            <a:off x="5753100" y="6019800"/>
            <a:ext cx="2819400" cy="449263"/>
          </a:xfrm>
        </p:spPr>
        <p:txBody>
          <a:bodyPr/>
          <a:lstStyle/>
          <a:p>
            <a:r>
              <a:rPr lang="en-US" dirty="0"/>
              <a:t>The short-run and long-run effects of a decrease in aggregate demand</a:t>
            </a:r>
          </a:p>
        </p:txBody>
      </p:sp>
      <p:sp>
        <p:nvSpPr>
          <p:cNvPr id="5" name="Text Placeholder 4"/>
          <p:cNvSpPr>
            <a:spLocks noGrp="1"/>
          </p:cNvSpPr>
          <p:nvPr>
            <p:ph type="body" sz="quarter" idx="13"/>
          </p:nvPr>
        </p:nvSpPr>
        <p:spPr>
          <a:xfrm>
            <a:off x="4419600" y="6019800"/>
            <a:ext cx="1352550" cy="381000"/>
          </a:xfrm>
        </p:spPr>
        <p:txBody>
          <a:bodyPr/>
          <a:lstStyle/>
          <a:p>
            <a:r>
              <a:rPr lang="en-US" dirty="0"/>
              <a:t>Figure 13.5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38522" y="2436804"/>
            <a:ext cx="4279400" cy="3582996"/>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64400" y="2436804"/>
            <a:ext cx="4279400" cy="3582996"/>
          </a:xfrm>
          <a:prstGeom prst="rect">
            <a:avLst/>
          </a:prstGeom>
        </p:spPr>
      </p:pic>
    </p:spTree>
    <p:extLst>
      <p:ext uri="{BB962C8B-B14F-4D97-AF65-F5344CB8AC3E}">
        <p14:creationId xmlns:p14="http://schemas.microsoft.com/office/powerpoint/2010/main" val="41109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5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75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75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par>
                          <p:cTn id="36" fill="hold">
                            <p:stCondLst>
                              <p:cond delay="275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750"/>
                                        <p:tgtEl>
                                          <p:spTgt spid="14"/>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750"/>
                                        <p:tgtEl>
                                          <p:spTgt spid="15"/>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750"/>
                                        <p:tgtEl>
                                          <p:spTgt spid="16"/>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up)">
                                      <p:cBhvr>
                                        <p:cTn id="51" dur="75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wipe(left)">
                                      <p:cBhvr>
                                        <p:cTn id="56" dur="500"/>
                                        <p:tgtEl>
                                          <p:spTgt spid="6">
                                            <p:txEl>
                                              <p:pRg st="1" end="1"/>
                                            </p:txEl>
                                          </p:spTgt>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750"/>
                                        <p:tgtEl>
                                          <p:spTgt spid="17"/>
                                        </p:tgtEl>
                                      </p:cBhvr>
                                    </p:animEffect>
                                  </p:childTnLst>
                                </p:cTn>
                              </p:par>
                            </p:childTnLst>
                          </p:cTn>
                        </p:par>
                        <p:par>
                          <p:cTn id="61" fill="hold">
                            <p:stCondLst>
                              <p:cond delay="1250"/>
                            </p:stCondLst>
                            <p:childTnLst>
                              <p:par>
                                <p:cTn id="62" presetID="22" presetClass="entr" presetSubtype="2"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right)">
                                      <p:cBhvr>
                                        <p:cTn id="64" dur="750"/>
                                        <p:tgtEl>
                                          <p:spTgt spid="18"/>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up)">
                                      <p:cBhvr>
                                        <p:cTn id="68" dur="750"/>
                                        <p:tgtEl>
                                          <p:spTgt spid="7"/>
                                        </p:tgtEl>
                                      </p:cBhvr>
                                    </p:animEffect>
                                  </p:childTnLst>
                                </p:cTn>
                              </p:par>
                            </p:childTnLst>
                          </p:cTn>
                        </p:par>
                        <p:par>
                          <p:cTn id="69" fill="hold">
                            <p:stCondLst>
                              <p:cond delay="2750"/>
                            </p:stCondLst>
                            <p:childTnLst>
                              <p:par>
                                <p:cTn id="70" presetID="2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750"/>
                                        <p:tgtEl>
                                          <p:spTgt spid="19"/>
                                        </p:tgtEl>
                                      </p:cBhvr>
                                    </p:animEffect>
                                  </p:childTnLst>
                                </p:cTn>
                              </p:par>
                            </p:childTnLst>
                          </p:cTn>
                        </p:par>
                        <p:par>
                          <p:cTn id="73" fill="hold">
                            <p:stCondLst>
                              <p:cond delay="3500"/>
                            </p:stCondLst>
                            <p:childTnLst>
                              <p:par>
                                <p:cTn id="74" presetID="22" presetClass="entr" presetSubtype="8"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demand and aggregate supply model</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We have now modeled long-run economic growth, and also how real GDP is determine in the short run.</a:t>
            </a:r>
          </a:p>
          <a:p>
            <a:pPr>
              <a:spcBef>
                <a:spcPts val="0"/>
              </a:spcBef>
              <a:spcAft>
                <a:spcPts val="1200"/>
              </a:spcAft>
              <a:defRPr/>
            </a:pPr>
            <a:r>
              <a:rPr lang="en-US" dirty="0"/>
              <a:t>Our new goal is to extend the model of the economy in the short run. By doing so, we will be able to understand why real GDP,  the level of employment, and the price level fluctuate.</a:t>
            </a:r>
          </a:p>
          <a:p>
            <a:pPr marL="342900" indent="-342900">
              <a:spcBef>
                <a:spcPts val="0"/>
              </a:spcBef>
              <a:spcAft>
                <a:spcPts val="1200"/>
              </a:spcAft>
              <a:buFont typeface="Arial" panose="020B0604020202020204" pitchFamily="34" charset="0"/>
              <a:buChar char="•"/>
              <a:defRPr/>
            </a:pPr>
            <a:r>
              <a:rPr lang="en-US" dirty="0"/>
              <a:t>Our tool for doing this will be the </a:t>
            </a:r>
            <a:r>
              <a:rPr lang="en-US" b="1" i="1" dirty="0"/>
              <a:t>aggregate demand and aggregate supply model</a:t>
            </a:r>
            <a:r>
              <a:rPr lang="en-US" dirty="0"/>
              <a:t>; to build it up, we must determine how aggregate demand and aggregate supply are each formed.</a:t>
            </a:r>
          </a:p>
          <a:p>
            <a:pPr>
              <a:spcBef>
                <a:spcPts val="0"/>
              </a:spcBef>
              <a:spcAft>
                <a:spcPts val="1200"/>
              </a:spcAft>
              <a:defRPr/>
            </a:pPr>
            <a:r>
              <a:rPr lang="en-US" b="1" dirty="0"/>
              <a:t>Aggregate demand and aggregate supply model</a:t>
            </a:r>
            <a:r>
              <a:rPr lang="en-US" dirty="0"/>
              <a:t>: A model that explains short-run fluctuations in real GDP and the price level.</a:t>
            </a:r>
          </a:p>
        </p:txBody>
      </p:sp>
    </p:spTree>
    <p:extLst>
      <p:ext uri="{BB962C8B-B14F-4D97-AF65-F5344CB8AC3E}">
        <p14:creationId xmlns:p14="http://schemas.microsoft.com/office/powerpoint/2010/main" val="41153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it matter what causes AD to fall?</a:t>
            </a:r>
          </a:p>
        </p:txBody>
      </p:sp>
      <p:sp>
        <p:nvSpPr>
          <p:cNvPr id="3" name="Text Placeholder 2"/>
          <p:cNvSpPr>
            <a:spLocks noGrp="1"/>
          </p:cNvSpPr>
          <p:nvPr>
            <p:ph type="body" sz="quarter" idx="11"/>
          </p:nvPr>
        </p:nvSpPr>
        <p:spPr>
          <a:xfrm>
            <a:off x="152400" y="838200"/>
            <a:ext cx="8839200" cy="1066800"/>
          </a:xfrm>
        </p:spPr>
        <p:txBody>
          <a:bodyPr/>
          <a:lstStyle/>
          <a:p>
            <a:r>
              <a:rPr lang="en-US" dirty="0"/>
              <a:t>GDP has four components; an decrease in any of the four could cause a recession. Does it make any difference </a:t>
            </a:r>
            <a:r>
              <a:rPr lang="en-US" i="1" dirty="0"/>
              <a:t>which</a:t>
            </a:r>
            <a:r>
              <a:rPr lang="en-US" dirty="0"/>
              <a:t> component causes the recession?</a:t>
            </a:r>
            <a:endParaRPr lang="en-US" i="1" dirty="0"/>
          </a:p>
          <a:p>
            <a:endParaRPr lang="en-US" dirty="0"/>
          </a:p>
        </p:txBody>
      </p:sp>
      <p:sp>
        <p:nvSpPr>
          <p:cNvPr id="5" name="Text Placeholder 2"/>
          <p:cNvSpPr txBox="1">
            <a:spLocks/>
          </p:cNvSpPr>
          <p:nvPr/>
        </p:nvSpPr>
        <p:spPr>
          <a:xfrm>
            <a:off x="152400" y="1981200"/>
            <a:ext cx="3276600" cy="47244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342900" indent="-342900">
              <a:spcBef>
                <a:spcPts val="0"/>
              </a:spcBef>
              <a:spcAft>
                <a:spcPts val="1200"/>
              </a:spcAft>
              <a:buFont typeface="Arial" panose="020B0604020202020204" pitchFamily="34" charset="0"/>
              <a:buChar char="•"/>
              <a:defRPr/>
            </a:pPr>
            <a:r>
              <a:rPr lang="en-US" dirty="0"/>
              <a:t>Most post-WWII recessions in the U.S. have been preceded by falls in residential construction.</a:t>
            </a:r>
          </a:p>
          <a:p>
            <a:pPr marL="342900" indent="-342900">
              <a:spcBef>
                <a:spcPts val="0"/>
              </a:spcBef>
              <a:spcAft>
                <a:spcPts val="1200"/>
              </a:spcAft>
              <a:buFont typeface="Arial" panose="020B0604020202020204" pitchFamily="34" charset="0"/>
              <a:buChar char="•"/>
              <a:defRPr/>
            </a:pPr>
            <a:r>
              <a:rPr lang="en-US" dirty="0"/>
              <a:t>Recent research suggests that recessions caused by financial crises tend to be larger and more long-lasting than declines due to other factors.</a:t>
            </a:r>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752600"/>
            <a:ext cx="5971626" cy="40447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752600"/>
            <a:ext cx="5971626" cy="40447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752600"/>
            <a:ext cx="5971626" cy="404470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1752600"/>
            <a:ext cx="5971626" cy="404470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752600"/>
            <a:ext cx="5971626" cy="4044703"/>
          </a:xfrm>
          <a:prstGeom prst="rect">
            <a:avLst/>
          </a:prstGeom>
        </p:spPr>
      </p:pic>
    </p:spTree>
    <p:extLst>
      <p:ext uri="{BB962C8B-B14F-4D97-AF65-F5344CB8AC3E}">
        <p14:creationId xmlns:p14="http://schemas.microsoft.com/office/powerpoint/2010/main" val="235544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75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275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75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a:t>
            </a:r>
          </a:p>
        </p:txBody>
      </p:sp>
      <p:sp>
        <p:nvSpPr>
          <p:cNvPr id="3" name="Text Placeholder 2"/>
          <p:cNvSpPr>
            <a:spLocks noGrp="1"/>
          </p:cNvSpPr>
          <p:nvPr>
            <p:ph type="body" sz="quarter" idx="11"/>
          </p:nvPr>
        </p:nvSpPr>
        <p:spPr/>
        <p:txBody>
          <a:bodyPr/>
          <a:lstStyle/>
          <a:p>
            <a:pPr>
              <a:spcAft>
                <a:spcPts val="0"/>
              </a:spcAft>
              <a:defRPr/>
            </a:pPr>
            <a:r>
              <a:rPr lang="en-US" dirty="0"/>
              <a:t>Suppose that firms become more optimistic about the future.</a:t>
            </a:r>
          </a:p>
          <a:p>
            <a:pPr marL="342900" indent="-342900">
              <a:spcAft>
                <a:spcPts val="0"/>
              </a:spcAft>
              <a:buFont typeface="Arial" panose="020B0604020202020204" pitchFamily="34" charset="0"/>
              <a:buChar char="•"/>
              <a:defRPr/>
            </a:pPr>
            <a:r>
              <a:rPr lang="en-US" dirty="0"/>
              <a:t>They increase their investment, shifting AD to the right.</a:t>
            </a:r>
          </a:p>
          <a:p>
            <a:pPr marL="342900" indent="-342900">
              <a:spcAft>
                <a:spcPts val="0"/>
              </a:spcAft>
              <a:buFont typeface="Arial" panose="020B0604020202020204" pitchFamily="34" charset="0"/>
              <a:buChar char="•"/>
              <a:defRPr/>
            </a:pPr>
            <a:r>
              <a:rPr lang="en-US" dirty="0"/>
              <a:t>Unemployment falls below its </a:t>
            </a:r>
            <a:r>
              <a:rPr lang="en-US" i="1" dirty="0"/>
              <a:t>natural rate</a:t>
            </a:r>
            <a:r>
              <a:rPr lang="en-US" dirty="0"/>
              <a:t>, forcing employers to pay more; the increased demand for goods raises prices.</a:t>
            </a:r>
          </a:p>
          <a:p>
            <a:pPr marL="342900" indent="-342900">
              <a:spcAft>
                <a:spcPts val="0"/>
              </a:spcAft>
              <a:buFont typeface="Arial" panose="020B0604020202020204" pitchFamily="34" charset="0"/>
              <a:buChar char="•"/>
              <a:defRPr/>
            </a:pPr>
            <a:r>
              <a:rPr lang="en-US" dirty="0"/>
              <a:t>Firms and workers raise their expectations about the price level, shifting SRAS to the left—restoring long run equilibrium.</a:t>
            </a:r>
          </a:p>
        </p:txBody>
      </p:sp>
      <p:sp>
        <p:nvSpPr>
          <p:cNvPr id="4" name="Text Placeholder 3"/>
          <p:cNvSpPr>
            <a:spLocks noGrp="1"/>
          </p:cNvSpPr>
          <p:nvPr>
            <p:ph type="body" sz="quarter" idx="12"/>
          </p:nvPr>
        </p:nvSpPr>
        <p:spPr>
          <a:xfrm>
            <a:off x="5867400" y="5562600"/>
            <a:ext cx="2819400" cy="449263"/>
          </a:xfrm>
        </p:spPr>
        <p:txBody>
          <a:bodyPr/>
          <a:lstStyle/>
          <a:p>
            <a:r>
              <a:rPr lang="en-US" dirty="0"/>
              <a:t>The short-run and long-run effects of an increase in aggregate demand</a:t>
            </a:r>
          </a:p>
        </p:txBody>
      </p:sp>
      <p:sp>
        <p:nvSpPr>
          <p:cNvPr id="5" name="Text Placeholder 4"/>
          <p:cNvSpPr>
            <a:spLocks noGrp="1"/>
          </p:cNvSpPr>
          <p:nvPr>
            <p:ph type="body" sz="quarter" idx="13"/>
          </p:nvPr>
        </p:nvSpPr>
        <p:spPr/>
        <p:txBody>
          <a:bodyPr/>
          <a:lstStyle/>
          <a:p>
            <a:r>
              <a:rPr lang="en-US" dirty="0"/>
              <a:t>Figure 13.6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81391" y="973741"/>
            <a:ext cx="5486409" cy="4436460"/>
          </a:xfrm>
          <a:prstGeom prst="rect">
            <a:avLst/>
          </a:prstGeom>
        </p:spPr>
      </p:pic>
    </p:spTree>
    <p:extLst>
      <p:ext uri="{BB962C8B-B14F-4D97-AF65-F5344CB8AC3E}">
        <p14:creationId xmlns:p14="http://schemas.microsoft.com/office/powerpoint/2010/main" val="42179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75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75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750"/>
                                        <p:tgtEl>
                                          <p:spTgt spid="12"/>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750"/>
                                        <p:tgtEl>
                                          <p:spTgt spid="13"/>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750"/>
                                        <p:tgtEl>
                                          <p:spTgt spid="14"/>
                                        </p:tgtEl>
                                      </p:cBhvr>
                                    </p:animEffect>
                                  </p:childTnLst>
                                </p:cTn>
                              </p:par>
                            </p:childTnLst>
                          </p:cTn>
                        </p:par>
                        <p:par>
                          <p:cTn id="36" fill="hold">
                            <p:stCondLst>
                              <p:cond delay="325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750"/>
                                        <p:tgtEl>
                                          <p:spTgt spid="7"/>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75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left)">
                                      <p:cBhvr>
                                        <p:cTn id="48" dur="500"/>
                                        <p:tgtEl>
                                          <p:spTgt spid="3">
                                            <p:txEl>
                                              <p:pRg st="2" end="2"/>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wipe(left)">
                                      <p:cBhvr>
                                        <p:cTn id="52" dur="500"/>
                                        <p:tgtEl>
                                          <p:spTgt spid="3">
                                            <p:txEl>
                                              <p:pRg st="3" end="3"/>
                                            </p:txEl>
                                          </p:spTgt>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750"/>
                                        <p:tgtEl>
                                          <p:spTgt spid="16"/>
                                        </p:tgtEl>
                                      </p:cBhvr>
                                    </p:animEffect>
                                  </p:childTnLst>
                                </p:cTn>
                              </p:par>
                            </p:childTnLst>
                          </p:cTn>
                        </p:par>
                        <p:par>
                          <p:cTn id="57" fill="hold">
                            <p:stCondLst>
                              <p:cond delay="1750"/>
                            </p:stCondLst>
                            <p:childTnLst>
                              <p:par>
                                <p:cTn id="58" presetID="22" presetClass="entr" presetSubtype="2"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right)">
                                      <p:cBhvr>
                                        <p:cTn id="60" dur="750"/>
                                        <p:tgtEl>
                                          <p:spTgt spid="17"/>
                                        </p:tgtEl>
                                      </p:cBhvr>
                                    </p:animEffect>
                                  </p:childTnLst>
                                </p:cTn>
                              </p:par>
                            </p:childTnLst>
                          </p:cTn>
                        </p:par>
                        <p:par>
                          <p:cTn id="61" fill="hold">
                            <p:stCondLst>
                              <p:cond delay="2500"/>
                            </p:stCondLst>
                            <p:childTnLst>
                              <p:par>
                                <p:cTn id="62" presetID="22" presetClass="entr" presetSubtype="4"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750"/>
                                        <p:tgtEl>
                                          <p:spTgt spid="6"/>
                                        </p:tgtEl>
                                      </p:cBhvr>
                                    </p:animEffect>
                                  </p:childTnLst>
                                </p:cTn>
                              </p:par>
                            </p:childTnLst>
                          </p:cTn>
                        </p:par>
                        <p:par>
                          <p:cTn id="65" fill="hold">
                            <p:stCondLst>
                              <p:cond delay="3250"/>
                            </p:stCondLst>
                            <p:childTnLst>
                              <p:par>
                                <p:cTn id="66" presetID="2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750"/>
                                        <p:tgtEl>
                                          <p:spTgt spid="18"/>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shock</a:t>
            </a:r>
          </a:p>
        </p:txBody>
      </p:sp>
      <p:sp>
        <p:nvSpPr>
          <p:cNvPr id="3" name="Text Placeholder 2"/>
          <p:cNvSpPr>
            <a:spLocks noGrp="1"/>
          </p:cNvSpPr>
          <p:nvPr>
            <p:ph type="body" sz="quarter" idx="11"/>
          </p:nvPr>
        </p:nvSpPr>
        <p:spPr>
          <a:xfrm>
            <a:off x="152400" y="838200"/>
            <a:ext cx="3581400" cy="5638800"/>
          </a:xfrm>
        </p:spPr>
        <p:txBody>
          <a:bodyPr/>
          <a:lstStyle/>
          <a:p>
            <a:pPr>
              <a:spcBef>
                <a:spcPts val="0"/>
              </a:spcBef>
              <a:spcAft>
                <a:spcPts val="1200"/>
              </a:spcAft>
              <a:defRPr/>
            </a:pPr>
            <a:r>
              <a:rPr lang="en-US" dirty="0"/>
              <a:t>In the previous analyses, AD moved suddenly. What if instead SRAS moved suddenly? We call this a </a:t>
            </a:r>
            <a:r>
              <a:rPr lang="en-US" i="1" dirty="0"/>
              <a:t>supply shock</a:t>
            </a:r>
            <a:r>
              <a:rPr lang="en-US" dirty="0"/>
              <a:t>.</a:t>
            </a:r>
          </a:p>
          <a:p>
            <a:pPr>
              <a:spcBef>
                <a:spcPts val="0"/>
              </a:spcBef>
              <a:spcAft>
                <a:spcPts val="1200"/>
              </a:spcAft>
              <a:defRPr/>
            </a:pPr>
            <a:r>
              <a:rPr lang="en-US" dirty="0"/>
              <a:t>For example, suppose a sudden increase in oil prices shifts SRAS to the left.</a:t>
            </a:r>
          </a:p>
          <a:p>
            <a:pPr marL="342900" indent="-342900">
              <a:spcBef>
                <a:spcPts val="0"/>
              </a:spcBef>
              <a:spcAft>
                <a:spcPts val="1200"/>
              </a:spcAft>
              <a:buFont typeface="Arial" panose="020B0604020202020204" pitchFamily="34" charset="0"/>
              <a:buChar char="•"/>
              <a:defRPr/>
            </a:pPr>
            <a:r>
              <a:rPr lang="en-US" dirty="0"/>
              <a:t>This causes </a:t>
            </a:r>
            <a:r>
              <a:rPr lang="en-US" b="1" i="1" dirty="0"/>
              <a:t>stagflation</a:t>
            </a:r>
            <a:r>
              <a:rPr lang="en-US" dirty="0"/>
              <a:t>, a combination of inflation and recession, usually resulting from a supply shock.</a:t>
            </a:r>
          </a:p>
        </p:txBody>
      </p:sp>
      <p:sp>
        <p:nvSpPr>
          <p:cNvPr id="4" name="Text Placeholder 3"/>
          <p:cNvSpPr>
            <a:spLocks noGrp="1"/>
          </p:cNvSpPr>
          <p:nvPr>
            <p:ph type="body" sz="quarter" idx="12"/>
          </p:nvPr>
        </p:nvSpPr>
        <p:spPr>
          <a:xfrm>
            <a:off x="5867400" y="5562600"/>
            <a:ext cx="2895600" cy="449263"/>
          </a:xfrm>
        </p:spPr>
        <p:txBody>
          <a:bodyPr/>
          <a:lstStyle/>
          <a:p>
            <a:r>
              <a:rPr lang="en-US" dirty="0"/>
              <a:t>The short-run and long-run effects of a supply shock: a recession with a rising price level—the short-run effect of a supply shock</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13.7a</a:t>
            </a:r>
          </a:p>
        </p:txBody>
      </p:sp>
      <p:pic>
        <p:nvPicPr>
          <p:cNvPr id="1033" name="Picture 9" descr="C:\Users\holmes\Dropbox\ECON 5e\Art From Fernando_For Digital\ch24\Figure24.7\png\Figure24.7_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85800"/>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olmes\Dropbox\ECON 5e\Art From Fernando_For Digital\ch24\Figure24.7\png\Figure24.7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olmes\Dropbox\ECON 5e\Art From Fernando_For Digital\ch24\Figure24.7\png\Figure24.7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olmes\Dropbox\ECON 5e\Art From Fernando_For Digital\ch24\Figure24.7\png\Figure24.7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olmes\Dropbox\ECON 5e\Art From Fernando_For Digital\ch24\Figure24.7\png\Figure24.7_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olmes\Dropbox\ECON 5e\Art From Fernando_For Digital\ch24\Figure24.7\png\Figure24.7_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olmes\Dropbox\ECON 5e\Art From Fernando_For Digital\ch24\Figure24.7\png\Figure24.7_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holmes\Dropbox\ECON 5e\Art From Fernando_For Digital\ch24\Figure24.7\png\Figure24.7_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holmes\Dropbox\ECON 5e\Art From Fernando_For Digital\ch24\Figure24.7\png\Figure24.7_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holmes\Dropbox\ECON 5e\Art From Fernando_For Digital\ch24\Figure24.7\png\Figure24.7_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701675"/>
            <a:ext cx="5293813"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left)">
                                      <p:cBhvr>
                                        <p:cTn id="18" dur="500"/>
                                        <p:tgtEl>
                                          <p:spTgt spid="1027"/>
                                        </p:tgtEl>
                                      </p:cBhvr>
                                    </p:animEffect>
                                  </p:childTnLst>
                                </p:cTn>
                              </p:par>
                              <p:par>
                                <p:cTn id="19" presetID="22" presetClass="entr" presetSubtype="8"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ipe(left)">
                                      <p:cBhvr>
                                        <p:cTn id="21" dur="500"/>
                                        <p:tgtEl>
                                          <p:spTgt spid="1028"/>
                                        </p:tgtEl>
                                      </p:cBhvr>
                                    </p:animEffect>
                                  </p:childTnLst>
                                </p:cTn>
                              </p:par>
                              <p:par>
                                <p:cTn id="22" presetID="22" presetClass="entr" presetSubtype="8"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wipe(left)">
                                      <p:cBhvr>
                                        <p:cTn id="24" dur="500"/>
                                        <p:tgtEl>
                                          <p:spTgt spid="1029"/>
                                        </p:tgtEl>
                                      </p:cBhvr>
                                    </p:animEffect>
                                  </p:childTnLst>
                                </p:cTn>
                              </p:par>
                              <p:par>
                                <p:cTn id="25" presetID="22" presetClass="entr" presetSubtype="8"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wipe(left)">
                                      <p:cBhvr>
                                        <p:cTn id="27" dur="500"/>
                                        <p:tgtEl>
                                          <p:spTgt spid="1030"/>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wipe(left)">
                                      <p:cBhvr>
                                        <p:cTn id="31" dur="500"/>
                                        <p:tgtEl>
                                          <p:spTgt spid="1031"/>
                                        </p:tgtEl>
                                      </p:cBhvr>
                                    </p:animEffect>
                                  </p:childTnLst>
                                </p:cTn>
                              </p:par>
                              <p:par>
                                <p:cTn id="32" presetID="22" presetClass="entr" presetSubtype="8"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wipe(left)">
                                      <p:cBhvr>
                                        <p:cTn id="34" dur="500"/>
                                        <p:tgtEl>
                                          <p:spTgt spid="1035"/>
                                        </p:tgtEl>
                                      </p:cBhvr>
                                    </p:animEffect>
                                  </p:childTnLst>
                                </p:cTn>
                              </p:par>
                              <p:par>
                                <p:cTn id="35" presetID="22" presetClass="entr" presetSubtype="8"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wipe(left)">
                                      <p:cBhvr>
                                        <p:cTn id="37" dur="500"/>
                                        <p:tgtEl>
                                          <p:spTgt spid="1032"/>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033"/>
                                        </p:tgtEl>
                                        <p:attrNameLst>
                                          <p:attrName>style.visibility</p:attrName>
                                        </p:attrNameLst>
                                      </p:cBhvr>
                                      <p:to>
                                        <p:strVal val="visible"/>
                                      </p:to>
                                    </p:set>
                                    <p:animEffect transition="in" filter="wipe(left)">
                                      <p:cBhvr>
                                        <p:cTn id="41" dur="500"/>
                                        <p:tgtEl>
                                          <p:spTgt spid="1033"/>
                                        </p:tgtEl>
                                      </p:cBhvr>
                                    </p:animEffect>
                                  </p:childTnLst>
                                </p:cTn>
                              </p:par>
                              <p:par>
                                <p:cTn id="42" presetID="22" presetClass="entr" presetSubtype="8" fill="hold" nodeType="withEffect">
                                  <p:stCondLst>
                                    <p:cond delay="0"/>
                                  </p:stCondLst>
                                  <p:childTnLst>
                                    <p:set>
                                      <p:cBhvr>
                                        <p:cTn id="43" dur="1" fill="hold">
                                          <p:stCondLst>
                                            <p:cond delay="0"/>
                                          </p:stCondLst>
                                        </p:cTn>
                                        <p:tgtEl>
                                          <p:spTgt spid="1034"/>
                                        </p:tgtEl>
                                        <p:attrNameLst>
                                          <p:attrName>style.visibility</p:attrName>
                                        </p:attrNameLst>
                                      </p:cBhvr>
                                      <p:to>
                                        <p:strVal val="visible"/>
                                      </p:to>
                                    </p:set>
                                    <p:animEffect transition="in" filter="wipe(left)">
                                      <p:cBhvr>
                                        <p:cTn id="44" dur="500"/>
                                        <p:tgtEl>
                                          <p:spTgt spid="1034"/>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left)">
                                      <p:cBhvr>
                                        <p:cTn id="4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Adjustment back to potential GDP from a supply shock</a:t>
            </a:r>
          </a:p>
        </p:txBody>
      </p:sp>
      <p:sp>
        <p:nvSpPr>
          <p:cNvPr id="3" name="Text Placeholder 2"/>
          <p:cNvSpPr>
            <a:spLocks noGrp="1"/>
          </p:cNvSpPr>
          <p:nvPr>
            <p:ph type="body" sz="quarter" idx="11"/>
          </p:nvPr>
        </p:nvSpPr>
        <p:spPr>
          <a:xfrm>
            <a:off x="152400" y="838200"/>
            <a:ext cx="3276600" cy="5638800"/>
          </a:xfrm>
        </p:spPr>
        <p:txBody>
          <a:bodyPr/>
          <a:lstStyle/>
          <a:p>
            <a:pPr>
              <a:spcBef>
                <a:spcPts val="0"/>
              </a:spcBef>
              <a:spcAft>
                <a:spcPts val="1200"/>
              </a:spcAft>
              <a:defRPr/>
            </a:pPr>
            <a:r>
              <a:rPr lang="en-US" dirty="0"/>
              <a:t>With the lower level of output, people are unemployed and products go unsold.</a:t>
            </a:r>
          </a:p>
          <a:p>
            <a:pPr marL="342900" indent="-342900">
              <a:spcBef>
                <a:spcPts val="0"/>
              </a:spcBef>
              <a:spcAft>
                <a:spcPts val="1200"/>
              </a:spcAft>
              <a:buFont typeface="Arial" panose="020B0604020202020204" pitchFamily="34" charset="0"/>
              <a:buChar char="•"/>
              <a:defRPr/>
            </a:pPr>
            <a:r>
              <a:rPr lang="en-US" dirty="0"/>
              <a:t>Workers accept a lower wage, and firms decrease prices in order to clear inventories.</a:t>
            </a:r>
          </a:p>
          <a:p>
            <a:pPr>
              <a:spcBef>
                <a:spcPts val="0"/>
              </a:spcBef>
              <a:spcAft>
                <a:spcPts val="1200"/>
              </a:spcAft>
              <a:defRPr/>
            </a:pPr>
            <a:r>
              <a:rPr lang="en-US" dirty="0"/>
              <a:t>With the decrease in expectations about prices, SRAS moves to the right, restoring long-run equilibrium.</a:t>
            </a:r>
          </a:p>
        </p:txBody>
      </p:sp>
      <p:sp>
        <p:nvSpPr>
          <p:cNvPr id="4" name="Text Placeholder 3"/>
          <p:cNvSpPr>
            <a:spLocks noGrp="1"/>
          </p:cNvSpPr>
          <p:nvPr>
            <p:ph type="body" sz="quarter" idx="12"/>
          </p:nvPr>
        </p:nvSpPr>
        <p:spPr>
          <a:xfrm>
            <a:off x="5867400" y="5562600"/>
            <a:ext cx="2895600" cy="449263"/>
          </a:xfrm>
        </p:spPr>
        <p:txBody>
          <a:bodyPr/>
          <a:lstStyle/>
          <a:p>
            <a:r>
              <a:rPr lang="en-US" dirty="0"/>
              <a:t>The short-run and long-run effects of a supply shock: adjustment back to potential GDP—the long run effect of a supply shock</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13.7b</a:t>
            </a:r>
          </a:p>
        </p:txBody>
      </p:sp>
      <p:pic>
        <p:nvPicPr>
          <p:cNvPr id="2050" name="Picture 2" descr="C:\Users\holmes\Dropbox\ECON 5e\Art From Fernando_For Digital\ch24\Figure24.7\png\Figure24.7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holmes\Dropbox\ECON 5e\Art From Fernando_For Digital\ch24\Figure24.7\png\Figure24.7_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lmes\Dropbox\ECON 5e\Art From Fernando_For Digital\ch24\Figure24.7\png\Figure24.7_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olmes\Dropbox\ECON 5e\Art From Fernando_For Digital\ch24\Figure24.7\png\Figure24.7_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olmes\Dropbox\ECON 5e\Art From Fernando_For Digital\ch24\Figure24.7\png\Figure24.7_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olmes\Dropbox\ECON 5e\Art From Fernando_For Digital\ch24\Figure24.7\png\Figure24.7_1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holmes\Dropbox\ECON 5e\Art From Fernando_For Digital\ch24\Figure24.7\png\Figure24.7_1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holmes\Dropbox\ECON 5e\Art From Fernando_For Digital\ch24\Figure24.7\png\Figure24.7_1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holmes\Dropbox\ECON 5e\Art From Fernando_For Digital\ch24\Figure24.7\png\Figure24.7_1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holmes\Dropbox\ECON 5e\Art From Fernando_For Digital\ch24\Figure24.7\png\Figure24.7_2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3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par>
                                <p:cTn id="8" presetID="22" presetClass="entr" presetSubtype="8"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left)">
                                      <p:cBhvr>
                                        <p:cTn id="10" dur="500"/>
                                        <p:tgtEl>
                                          <p:spTgt spid="2051"/>
                                        </p:tgtEl>
                                      </p:cBhvr>
                                    </p:animEffect>
                                  </p:childTnLst>
                                </p:cTn>
                              </p:par>
                              <p:par>
                                <p:cTn id="11" presetID="22" presetClass="entr" presetSubtype="8"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left)">
                                      <p:cBhvr>
                                        <p:cTn id="13" dur="500"/>
                                        <p:tgtEl>
                                          <p:spTgt spid="2052"/>
                                        </p:tgtEl>
                                      </p:cBhvr>
                                    </p:animEffect>
                                  </p:childTnLst>
                                </p:cTn>
                              </p:par>
                              <p:par>
                                <p:cTn id="14" presetID="22" presetClass="entr" presetSubtype="8"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left)">
                                      <p:cBhvr>
                                        <p:cTn id="16" dur="500"/>
                                        <p:tgtEl>
                                          <p:spTgt spid="2056"/>
                                        </p:tgtEl>
                                      </p:cBhvr>
                                    </p:animEffect>
                                  </p:childTnLst>
                                </p:cTn>
                              </p:par>
                              <p:par>
                                <p:cTn id="17" presetID="22" presetClass="entr" presetSubtype="8"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wipe(left)">
                                      <p:cBhvr>
                                        <p:cTn id="19" dur="500"/>
                                        <p:tgtEl>
                                          <p:spTgt spid="205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058"/>
                                        </p:tgtEl>
                                        <p:attrNameLst>
                                          <p:attrName>style.visibility</p:attrName>
                                        </p:attrNameLst>
                                      </p:cBhvr>
                                      <p:to>
                                        <p:strVal val="visible"/>
                                      </p:to>
                                    </p:set>
                                    <p:animEffect transition="in" filter="wipe(left)">
                                      <p:cBhvr>
                                        <p:cTn id="36" dur="500"/>
                                        <p:tgtEl>
                                          <p:spTgt spid="2058"/>
                                        </p:tgtEl>
                                      </p:cBhvr>
                                    </p:animEffect>
                                  </p:childTnLst>
                                </p:cTn>
                              </p:par>
                              <p:par>
                                <p:cTn id="37" presetID="22" presetClass="entr" presetSubtype="8" fill="hold" nodeType="withEffect">
                                  <p:stCondLst>
                                    <p:cond delay="0"/>
                                  </p:stCondLst>
                                  <p:childTnLst>
                                    <p:set>
                                      <p:cBhvr>
                                        <p:cTn id="38" dur="1" fill="hold">
                                          <p:stCondLst>
                                            <p:cond delay="0"/>
                                          </p:stCondLst>
                                        </p:cTn>
                                        <p:tgtEl>
                                          <p:spTgt spid="2059"/>
                                        </p:tgtEl>
                                        <p:attrNameLst>
                                          <p:attrName>style.visibility</p:attrName>
                                        </p:attrNameLst>
                                      </p:cBhvr>
                                      <p:to>
                                        <p:strVal val="visible"/>
                                      </p:to>
                                    </p:set>
                                    <p:animEffect transition="in" filter="wipe(left)">
                                      <p:cBhvr>
                                        <p:cTn id="39" dur="500"/>
                                        <p:tgtEl>
                                          <p:spTgt spid="2059"/>
                                        </p:tgtEl>
                                      </p:cBhvr>
                                    </p:animEffect>
                                  </p:childTnLst>
                                </p:cTn>
                              </p:par>
                              <p:par>
                                <p:cTn id="40" presetID="22" presetClass="entr" presetSubtype="8" fill="hold" nodeType="withEffect">
                                  <p:stCondLst>
                                    <p:cond delay="0"/>
                                  </p:stCondLst>
                                  <p:childTnLst>
                                    <p:set>
                                      <p:cBhvr>
                                        <p:cTn id="41" dur="1" fill="hold">
                                          <p:stCondLst>
                                            <p:cond delay="0"/>
                                          </p:stCondLst>
                                        </p:cTn>
                                        <p:tgtEl>
                                          <p:spTgt spid="2057"/>
                                        </p:tgtEl>
                                        <p:attrNameLst>
                                          <p:attrName>style.visibility</p:attrName>
                                        </p:attrNameLst>
                                      </p:cBhvr>
                                      <p:to>
                                        <p:strVal val="visible"/>
                                      </p:to>
                                    </p:set>
                                    <p:animEffect transition="in" filter="wipe(left)">
                                      <p:cBhvr>
                                        <p:cTn id="42" dur="500"/>
                                        <p:tgtEl>
                                          <p:spTgt spid="2057"/>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wipe(left)">
                                      <p:cBhvr>
                                        <p:cTn id="46" dur="500"/>
                                        <p:tgtEl>
                                          <p:spTgt spid="2054"/>
                                        </p:tgtEl>
                                      </p:cBhvr>
                                    </p:animEffect>
                                  </p:childTnLst>
                                </p:cTn>
                              </p:par>
                              <p:par>
                                <p:cTn id="47" presetID="22" presetClass="entr" presetSubtype="8" fill="hold" nodeType="with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wipe(left)">
                                      <p:cBhvr>
                                        <p:cTn id="49"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long does adjustment to long-run equilibrium take? </a:t>
            </a:r>
          </a:p>
        </p:txBody>
      </p:sp>
      <p:sp>
        <p:nvSpPr>
          <p:cNvPr id="3" name="Text Placeholder 2"/>
          <p:cNvSpPr>
            <a:spLocks noGrp="1"/>
          </p:cNvSpPr>
          <p:nvPr>
            <p:ph type="body" sz="quarter" idx="11"/>
          </p:nvPr>
        </p:nvSpPr>
        <p:spPr>
          <a:xfrm>
            <a:off x="152400" y="838200"/>
            <a:ext cx="3276600" cy="5638800"/>
          </a:xfrm>
        </p:spPr>
        <p:txBody>
          <a:bodyPr/>
          <a:lstStyle/>
          <a:p>
            <a:pPr>
              <a:spcBef>
                <a:spcPts val="0"/>
              </a:spcBef>
              <a:spcAft>
                <a:spcPts val="1200"/>
              </a:spcAft>
              <a:defRPr/>
            </a:pPr>
            <a:r>
              <a:rPr lang="en-US" dirty="0"/>
              <a:t>How long does it take to restore full employment?</a:t>
            </a:r>
          </a:p>
          <a:p>
            <a:pPr marL="342900" indent="-342900">
              <a:spcBef>
                <a:spcPts val="0"/>
              </a:spcBef>
              <a:spcAft>
                <a:spcPts val="1200"/>
              </a:spcAft>
              <a:buFont typeface="Arial" panose="020B0604020202020204" pitchFamily="34" charset="0"/>
              <a:buChar char="•"/>
              <a:defRPr/>
            </a:pPr>
            <a:r>
              <a:rPr lang="en-US" dirty="0"/>
              <a:t>It depends on the severity of the supply shock, but it is likely to take several years.</a:t>
            </a:r>
          </a:p>
          <a:p>
            <a:pPr>
              <a:spcBef>
                <a:spcPts val="0"/>
              </a:spcBef>
              <a:spcAft>
                <a:spcPts val="1200"/>
              </a:spcAft>
              <a:defRPr/>
            </a:pPr>
            <a:r>
              <a:rPr lang="en-US" dirty="0"/>
              <a:t>An alternative to waiting this long is to use fiscal or monetary policy to increase aggregate demand.</a:t>
            </a:r>
          </a:p>
          <a:p>
            <a:pPr marL="342900" indent="-342900">
              <a:spcBef>
                <a:spcPts val="0"/>
              </a:spcBef>
              <a:spcAft>
                <a:spcPts val="1200"/>
              </a:spcAft>
              <a:buFont typeface="Arial" panose="020B0604020202020204" pitchFamily="34" charset="0"/>
              <a:buChar char="•"/>
              <a:defRPr/>
            </a:pPr>
            <a:r>
              <a:rPr lang="en-US" dirty="0"/>
              <a:t>This will result in permanently higher prices, but may be worth the cost.</a:t>
            </a:r>
          </a:p>
        </p:txBody>
      </p:sp>
      <p:sp>
        <p:nvSpPr>
          <p:cNvPr id="4" name="Text Placeholder 3"/>
          <p:cNvSpPr>
            <a:spLocks noGrp="1"/>
          </p:cNvSpPr>
          <p:nvPr>
            <p:ph type="body" sz="quarter" idx="12"/>
          </p:nvPr>
        </p:nvSpPr>
        <p:spPr>
          <a:xfrm>
            <a:off x="5867400" y="5562600"/>
            <a:ext cx="2895600" cy="449263"/>
          </a:xfrm>
        </p:spPr>
        <p:txBody>
          <a:bodyPr/>
          <a:lstStyle/>
          <a:p>
            <a:r>
              <a:rPr lang="en-US" dirty="0"/>
              <a:t>The short-run and long-run effects of a supply shock : adjustment back to potential GDP—the long run effect of a supply shock</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13.7b</a:t>
            </a:r>
          </a:p>
        </p:txBody>
      </p:sp>
      <p:pic>
        <p:nvPicPr>
          <p:cNvPr id="6" name="Picture 2" descr="C:\Users\holmes\Dropbox\ECON 5e\Art From Fernando_For Digital\ch24\Figure24.7\png\Figure24.7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holmes\Dropbox\ECON 5e\Art From Fernando_For Digital\ch24\Figure24.7\png\Figure24.7_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olmes\Dropbox\ECON 5e\Art From Fernando_For Digital\ch24\Figure24.7\png\Figure24.7_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holmes\Dropbox\ECON 5e\Art From Fernando_For Digital\ch24\Figure24.7\png\Figure24.7_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holmes\Dropbox\ECON 5e\Art From Fernando_For Digital\ch24\Figure24.7\png\Figure24.7_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holmes\Dropbox\ECON 5e\Art From Fernando_For Digital\ch24\Figure24.7\png\Figure24.7_1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holmes\Dropbox\ECON 5e\Art From Fernando_For Digital\ch24\Figure24.7\png\Figure24.7_1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holmes\Dropbox\ECON 5e\Art From Fernando_For Digital\ch24\Figure24.7\png\Figure24.7_1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holmes\Dropbox\ECON 5e\Art From Fernando_For Digital\ch24\Figure24.7\png\Figure24.7_1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holmes\Dropbox\ECON 5e\Art From Fernando_For Digital\ch24\Figure24.7\png\Figure24.7_2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3950" y="738914"/>
            <a:ext cx="5175250" cy="474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8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Forecasts for returning to potential GDP</a:t>
            </a:r>
          </a:p>
        </p:txBody>
      </p:sp>
      <p:sp>
        <p:nvSpPr>
          <p:cNvPr id="3" name="Text Placeholder 2"/>
          <p:cNvSpPr>
            <a:spLocks noGrp="1"/>
          </p:cNvSpPr>
          <p:nvPr>
            <p:ph type="body" sz="quarter" idx="11"/>
          </p:nvPr>
        </p:nvSpPr>
        <p:spPr>
          <a:xfrm>
            <a:off x="152400" y="1074737"/>
            <a:ext cx="3810000" cy="4640263"/>
          </a:xfrm>
        </p:spPr>
        <p:txBody>
          <a:bodyPr/>
          <a:lstStyle/>
          <a:p>
            <a:pPr>
              <a:spcAft>
                <a:spcPts val="0"/>
              </a:spcAft>
              <a:defRPr/>
            </a:pPr>
            <a:r>
              <a:rPr lang="en-US" dirty="0"/>
              <a:t>After the 2007-2009 recession, different groups estimated how long it</a:t>
            </a:r>
            <a:br>
              <a:rPr lang="en-US" dirty="0"/>
            </a:br>
            <a:r>
              <a:rPr lang="en-US" dirty="0"/>
              <a:t>would take to return to potential GDP.</a:t>
            </a:r>
          </a:p>
          <a:p>
            <a:pPr>
              <a:spcAft>
                <a:spcPts val="0"/>
              </a:spcAft>
              <a:defRPr/>
            </a:pPr>
            <a:r>
              <a:rPr lang="en-US" dirty="0"/>
              <a:t>In 2011, the White House and the Congressional Budget Office estimated that we would return to full employment by 2016.</a:t>
            </a:r>
          </a:p>
          <a:p>
            <a:pPr>
              <a:spcAft>
                <a:spcPts val="0"/>
              </a:spcAft>
              <a:defRPr/>
            </a:pPr>
            <a:r>
              <a:rPr lang="en-US" dirty="0"/>
              <a:t>The Federal Reserve disagreed, believing it would take even longer.</a:t>
            </a:r>
          </a:p>
        </p:txBody>
      </p:sp>
      <p:sp>
        <p:nvSpPr>
          <p:cNvPr id="11" name="Text Placeholder 2"/>
          <p:cNvSpPr txBox="1">
            <a:spLocks/>
          </p:cNvSpPr>
          <p:nvPr/>
        </p:nvSpPr>
        <p:spPr>
          <a:xfrm>
            <a:off x="152400" y="5630863"/>
            <a:ext cx="8458200" cy="846137"/>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For comparison, the second worst post-Depression recession was in 1981-1982; recovery then took less than three years.</a:t>
            </a:r>
          </a:p>
        </p:txBody>
      </p:sp>
      <p:pic>
        <p:nvPicPr>
          <p:cNvPr id="4" name="Picture 3" descr="Ch24_MTC_Potential_GDPppt2.gif"/>
          <p:cNvPicPr>
            <a:picLocks noChangeAspect="1"/>
          </p:cNvPicPr>
          <p:nvPr/>
        </p:nvPicPr>
        <p:blipFill>
          <a:blip r:embed="rId2"/>
          <a:srcRect/>
          <a:stretch>
            <a:fillRect/>
          </a:stretch>
        </p:blipFill>
        <p:spPr bwMode="auto">
          <a:xfrm>
            <a:off x="3559175" y="1144588"/>
            <a:ext cx="5467350" cy="4333875"/>
          </a:xfrm>
          <a:prstGeom prst="rect">
            <a:avLst/>
          </a:prstGeom>
          <a:noFill/>
          <a:ln w="9525">
            <a:noFill/>
            <a:miter lim="800000"/>
            <a:headEnd/>
            <a:tailEnd/>
          </a:ln>
        </p:spPr>
      </p:pic>
      <p:pic>
        <p:nvPicPr>
          <p:cNvPr id="5" name="Picture 4" descr="Ch24_MTC_Potential_GDPppt3.gif"/>
          <p:cNvPicPr>
            <a:picLocks noChangeAspect="1"/>
          </p:cNvPicPr>
          <p:nvPr/>
        </p:nvPicPr>
        <p:blipFill>
          <a:blip r:embed="rId3"/>
          <a:srcRect/>
          <a:stretch>
            <a:fillRect/>
          </a:stretch>
        </p:blipFill>
        <p:spPr bwMode="auto">
          <a:xfrm>
            <a:off x="3559175" y="1144588"/>
            <a:ext cx="5467350" cy="4333875"/>
          </a:xfrm>
          <a:prstGeom prst="rect">
            <a:avLst/>
          </a:prstGeom>
          <a:noFill/>
          <a:ln w="9525">
            <a:noFill/>
            <a:miter lim="800000"/>
            <a:headEnd/>
            <a:tailEnd/>
          </a:ln>
        </p:spPr>
      </p:pic>
      <p:pic>
        <p:nvPicPr>
          <p:cNvPr id="6" name="Picture 5" descr="Ch24_MTC_Potential_GDPppt4.gif"/>
          <p:cNvPicPr>
            <a:picLocks noChangeAspect="1"/>
          </p:cNvPicPr>
          <p:nvPr/>
        </p:nvPicPr>
        <p:blipFill>
          <a:blip r:embed="rId4"/>
          <a:srcRect/>
          <a:stretch>
            <a:fillRect/>
          </a:stretch>
        </p:blipFill>
        <p:spPr bwMode="auto">
          <a:xfrm>
            <a:off x="3559175" y="1144588"/>
            <a:ext cx="5467350" cy="4333875"/>
          </a:xfrm>
          <a:prstGeom prst="rect">
            <a:avLst/>
          </a:prstGeom>
          <a:noFill/>
          <a:ln w="9525">
            <a:noFill/>
            <a:miter lim="800000"/>
            <a:headEnd/>
            <a:tailEnd/>
          </a:ln>
        </p:spPr>
      </p:pic>
      <p:pic>
        <p:nvPicPr>
          <p:cNvPr id="7" name="Picture 6" descr="Ch24_MTC_Potential_GDPppt5.gif"/>
          <p:cNvPicPr>
            <a:picLocks noChangeAspect="1"/>
          </p:cNvPicPr>
          <p:nvPr/>
        </p:nvPicPr>
        <p:blipFill>
          <a:blip r:embed="rId5"/>
          <a:srcRect/>
          <a:stretch>
            <a:fillRect/>
          </a:stretch>
        </p:blipFill>
        <p:spPr bwMode="auto">
          <a:xfrm>
            <a:off x="3559175" y="1144588"/>
            <a:ext cx="5467350" cy="4333875"/>
          </a:xfrm>
          <a:prstGeom prst="rect">
            <a:avLst/>
          </a:prstGeom>
          <a:noFill/>
          <a:ln w="9525">
            <a:noFill/>
            <a:miter lim="800000"/>
            <a:headEnd/>
            <a:tailEnd/>
          </a:ln>
        </p:spPr>
      </p:pic>
      <p:pic>
        <p:nvPicPr>
          <p:cNvPr id="8" name="Picture 7" descr="Ch24_MTC_Potential_GDPppt6.gif"/>
          <p:cNvPicPr>
            <a:picLocks noChangeAspect="1"/>
          </p:cNvPicPr>
          <p:nvPr/>
        </p:nvPicPr>
        <p:blipFill>
          <a:blip r:embed="rId6"/>
          <a:srcRect/>
          <a:stretch>
            <a:fillRect/>
          </a:stretch>
        </p:blipFill>
        <p:spPr bwMode="auto">
          <a:xfrm>
            <a:off x="3559175" y="1144588"/>
            <a:ext cx="5467350" cy="4333875"/>
          </a:xfrm>
          <a:prstGeom prst="rect">
            <a:avLst/>
          </a:prstGeom>
          <a:noFill/>
          <a:ln w="9525">
            <a:noFill/>
            <a:miter lim="800000"/>
            <a:headEnd/>
            <a:tailEnd/>
          </a:ln>
        </p:spPr>
      </p:pic>
      <p:pic>
        <p:nvPicPr>
          <p:cNvPr id="9" name="Picture 8" descr="Ch24_MTC_Potential_GDPppt7.gif"/>
          <p:cNvPicPr>
            <a:picLocks noChangeAspect="1"/>
          </p:cNvPicPr>
          <p:nvPr/>
        </p:nvPicPr>
        <p:blipFill>
          <a:blip r:embed="rId7"/>
          <a:srcRect/>
          <a:stretch>
            <a:fillRect/>
          </a:stretch>
        </p:blipFill>
        <p:spPr bwMode="auto">
          <a:xfrm>
            <a:off x="3559175" y="1144588"/>
            <a:ext cx="5467350" cy="4333875"/>
          </a:xfrm>
          <a:prstGeom prst="rect">
            <a:avLst/>
          </a:prstGeom>
          <a:noFill/>
          <a:ln w="9525">
            <a:noFill/>
            <a:miter lim="800000"/>
            <a:headEnd/>
            <a:tailEnd/>
          </a:ln>
        </p:spPr>
      </p:pic>
      <p:pic>
        <p:nvPicPr>
          <p:cNvPr id="10" name="Picture 9" descr="Ch24_MTC_Potential_GDPppt1.gif"/>
          <p:cNvPicPr>
            <a:picLocks noChangeAspect="1"/>
          </p:cNvPicPr>
          <p:nvPr/>
        </p:nvPicPr>
        <p:blipFill>
          <a:blip r:embed="rId8"/>
          <a:srcRect/>
          <a:stretch>
            <a:fillRect/>
          </a:stretch>
        </p:blipFill>
        <p:spPr bwMode="auto">
          <a:xfrm>
            <a:off x="3559175" y="1144588"/>
            <a:ext cx="5467350" cy="4333875"/>
          </a:xfrm>
          <a:prstGeom prst="rect">
            <a:avLst/>
          </a:prstGeom>
          <a:noFill/>
          <a:ln w="9525">
            <a:noFill/>
            <a:miter lim="800000"/>
            <a:headEnd/>
            <a:tailEnd/>
          </a:ln>
        </p:spPr>
      </p:pic>
    </p:spTree>
    <p:extLst>
      <p:ext uri="{BB962C8B-B14F-4D97-AF65-F5344CB8AC3E}">
        <p14:creationId xmlns:p14="http://schemas.microsoft.com/office/powerpoint/2010/main" val="29068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800"/>
                                        <p:tgtEl>
                                          <p:spTgt spid="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left)">
                                      <p:cBhvr>
                                        <p:cTn id="38" dur="500"/>
                                        <p:tgtEl>
                                          <p:spTgt spid="3">
                                            <p:txEl>
                                              <p:pRg st="2" end="2"/>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1000"/>
                                        <p:tgtEl>
                                          <p:spTgt spid="5"/>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Forecasts for returning to potential GDP</a:t>
            </a:r>
          </a:p>
        </p:txBody>
      </p:sp>
      <p:sp>
        <p:nvSpPr>
          <p:cNvPr id="3" name="Text Placeholder 2"/>
          <p:cNvSpPr>
            <a:spLocks noGrp="1"/>
          </p:cNvSpPr>
          <p:nvPr>
            <p:ph type="body" sz="quarter" idx="11"/>
          </p:nvPr>
        </p:nvSpPr>
        <p:spPr>
          <a:xfrm>
            <a:off x="152400" y="1074737"/>
            <a:ext cx="3810000" cy="3040063"/>
          </a:xfrm>
        </p:spPr>
        <p:txBody>
          <a:bodyPr/>
          <a:lstStyle/>
          <a:p>
            <a:pPr>
              <a:spcAft>
                <a:spcPts val="0"/>
              </a:spcAft>
              <a:defRPr/>
            </a:pPr>
            <a:r>
              <a:rPr lang="en-US" dirty="0"/>
              <a:t>How accurate were these forecasts? It turns out, they were too optimistic.</a:t>
            </a:r>
          </a:p>
          <a:p>
            <a:pPr>
              <a:spcAft>
                <a:spcPts val="0"/>
              </a:spcAft>
              <a:defRPr/>
            </a:pPr>
            <a:r>
              <a:rPr lang="en-US" dirty="0"/>
              <a:t>Economists still disagree about why the U.S. economy was taking so long to return to potential GDP; we will discuss this in later chapters.</a:t>
            </a:r>
          </a:p>
        </p:txBody>
      </p:sp>
      <p:graphicFrame>
        <p:nvGraphicFramePr>
          <p:cNvPr id="11" name="Group 203"/>
          <p:cNvGraphicFramePr>
            <a:graphicFrameLocks/>
          </p:cNvGraphicFramePr>
          <p:nvPr>
            <p:extLst>
              <p:ext uri="{D42A27DB-BD31-4B8C-83A1-F6EECF244321}">
                <p14:modId xmlns:p14="http://schemas.microsoft.com/office/powerpoint/2010/main" val="2435078994"/>
              </p:ext>
            </p:extLst>
          </p:nvPr>
        </p:nvGraphicFramePr>
        <p:xfrm>
          <a:off x="1600200" y="4572000"/>
          <a:ext cx="6625653" cy="1042499"/>
        </p:xfrm>
        <a:graphic>
          <a:graphicData uri="http://schemas.openxmlformats.org/drawingml/2006/table">
            <a:tbl>
              <a:tblPr/>
              <a:tblGrid>
                <a:gridCol w="1642872">
                  <a:extLst>
                    <a:ext uri="{9D8B030D-6E8A-4147-A177-3AD203B41FA5}">
                      <a16:colId xmlns:a16="http://schemas.microsoft.com/office/drawing/2014/main" val="20000"/>
                    </a:ext>
                  </a:extLst>
                </a:gridCol>
                <a:gridCol w="703580">
                  <a:extLst>
                    <a:ext uri="{9D8B030D-6E8A-4147-A177-3AD203B41FA5}">
                      <a16:colId xmlns:a16="http://schemas.microsoft.com/office/drawing/2014/main" val="20001"/>
                    </a:ext>
                  </a:extLst>
                </a:gridCol>
                <a:gridCol w="1740217">
                  <a:extLst>
                    <a:ext uri="{9D8B030D-6E8A-4147-A177-3AD203B41FA5}">
                      <a16:colId xmlns:a16="http://schemas.microsoft.com/office/drawing/2014/main" val="20002"/>
                    </a:ext>
                  </a:extLst>
                </a:gridCol>
                <a:gridCol w="2538984">
                  <a:extLst>
                    <a:ext uri="{9D8B030D-6E8A-4147-A177-3AD203B41FA5}">
                      <a16:colId xmlns:a16="http://schemas.microsoft.com/office/drawing/2014/main" val="20003"/>
                    </a:ext>
                  </a:extLst>
                </a:gridCol>
              </a:tblGrid>
              <a:tr h="11779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2011 Estimates of 2013 Output Gap</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Actual Output Gap</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2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White 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3.8%</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CBO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2.7%</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Federal Reserve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2.1%</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5.4%</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323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A Dynamic Aggregate Demand and Aggregate Supply Model</a:t>
            </a:r>
            <a:endParaRPr lang="en-US" dirty="0"/>
          </a:p>
        </p:txBody>
      </p:sp>
      <p:sp>
        <p:nvSpPr>
          <p:cNvPr id="3" name="Content Placeholder 2"/>
          <p:cNvSpPr>
            <a:spLocks noGrp="1"/>
          </p:cNvSpPr>
          <p:nvPr>
            <p:ph sz="quarter" idx="10"/>
          </p:nvPr>
        </p:nvSpPr>
        <p:spPr/>
        <p:txBody>
          <a:bodyPr/>
          <a:lstStyle/>
          <a:p>
            <a:r>
              <a:rPr lang="en-US" dirty="0"/>
              <a:t>13.4</a:t>
            </a:r>
          </a:p>
        </p:txBody>
      </p:sp>
      <p:sp>
        <p:nvSpPr>
          <p:cNvPr id="4" name="Text Placeholder 3"/>
          <p:cNvSpPr>
            <a:spLocks noGrp="1"/>
          </p:cNvSpPr>
          <p:nvPr>
            <p:ph type="body" sz="quarter" idx="11"/>
          </p:nvPr>
        </p:nvSpPr>
        <p:spPr/>
        <p:txBody>
          <a:bodyPr/>
          <a:lstStyle/>
          <a:p>
            <a:r>
              <a:rPr lang="en-US" dirty="0"/>
              <a:t>Use the dynamic aggregate demand and aggregate supply model to analyze macroeconomic conditions.</a:t>
            </a:r>
          </a:p>
        </p:txBody>
      </p:sp>
    </p:spTree>
    <p:extLst>
      <p:ext uri="{BB962C8B-B14F-4D97-AF65-F5344CB8AC3E}">
        <p14:creationId xmlns:p14="http://schemas.microsoft.com/office/powerpoint/2010/main" val="2881829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vs. dynamic models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Our model of aggregate demand and aggregate supply so far has been </a:t>
            </a:r>
            <a:r>
              <a:rPr lang="en-US" i="1" dirty="0"/>
              <a:t>static</a:t>
            </a:r>
            <a:r>
              <a:rPr lang="en-US" dirty="0"/>
              <a:t>, in the sense that:</a:t>
            </a:r>
          </a:p>
          <a:p>
            <a:pPr marL="342900" indent="-342900">
              <a:spcBef>
                <a:spcPts val="0"/>
              </a:spcBef>
              <a:spcAft>
                <a:spcPts val="1200"/>
              </a:spcAft>
              <a:buFont typeface="Arial" pitchFamily="34" charset="0"/>
              <a:buChar char="•"/>
              <a:defRPr/>
            </a:pPr>
            <a:r>
              <a:rPr lang="en-US" dirty="0"/>
              <a:t>Price levels were constant (no inflation)</a:t>
            </a:r>
          </a:p>
          <a:p>
            <a:pPr marL="342900" indent="-342900">
              <a:spcBef>
                <a:spcPts val="0"/>
              </a:spcBef>
              <a:spcAft>
                <a:spcPts val="1200"/>
              </a:spcAft>
              <a:buFont typeface="Arial" pitchFamily="34" charset="0"/>
              <a:buChar char="•"/>
              <a:defRPr/>
            </a:pPr>
            <a:r>
              <a:rPr lang="en-US" dirty="0"/>
              <a:t>There was no long-run growth</a:t>
            </a:r>
          </a:p>
          <a:p>
            <a:pPr>
              <a:spcBef>
                <a:spcPts val="0"/>
              </a:spcBef>
              <a:spcAft>
                <a:spcPts val="1200"/>
              </a:spcAft>
              <a:defRPr/>
            </a:pPr>
            <a:endParaRPr lang="en-US" dirty="0"/>
          </a:p>
          <a:p>
            <a:pPr>
              <a:spcBef>
                <a:spcPts val="0"/>
              </a:spcBef>
              <a:spcAft>
                <a:spcPts val="1200"/>
              </a:spcAft>
              <a:defRPr/>
            </a:pPr>
            <a:r>
              <a:rPr lang="en-US" dirty="0"/>
              <a:t>We will now form a </a:t>
            </a:r>
            <a:r>
              <a:rPr lang="en-US" i="1" dirty="0"/>
              <a:t>dynamic aggregate demand and aggregate supply </a:t>
            </a:r>
            <a:r>
              <a:rPr lang="en-US" dirty="0"/>
              <a:t>model, incorporating:</a:t>
            </a:r>
          </a:p>
          <a:p>
            <a:pPr marL="342900" indent="-342900">
              <a:spcBef>
                <a:spcPts val="0"/>
              </a:spcBef>
              <a:spcAft>
                <a:spcPts val="1200"/>
              </a:spcAft>
              <a:buFont typeface="Arial" pitchFamily="34" charset="0"/>
              <a:buChar char="•"/>
              <a:defRPr/>
            </a:pPr>
            <a:r>
              <a:rPr lang="en-US" dirty="0"/>
              <a:t>Continually-increasing real GDP, shifting LRAS to the right</a:t>
            </a:r>
          </a:p>
          <a:p>
            <a:pPr marL="342900" indent="-342900">
              <a:spcBef>
                <a:spcPts val="0"/>
              </a:spcBef>
              <a:spcAft>
                <a:spcPts val="1200"/>
              </a:spcAft>
              <a:buFont typeface="Arial" pitchFamily="34" charset="0"/>
              <a:buChar char="•"/>
              <a:defRPr/>
            </a:pPr>
            <a:r>
              <a:rPr lang="en-US" dirty="0"/>
              <a:t>AD also ordinarily shifting to the right</a:t>
            </a:r>
          </a:p>
          <a:p>
            <a:pPr marL="342900" indent="-342900">
              <a:spcBef>
                <a:spcPts val="0"/>
              </a:spcBef>
              <a:spcAft>
                <a:spcPts val="1200"/>
              </a:spcAft>
              <a:buFont typeface="Arial" pitchFamily="34" charset="0"/>
              <a:buChar char="•"/>
              <a:defRPr/>
            </a:pPr>
            <a:r>
              <a:rPr lang="en-US" dirty="0"/>
              <a:t>SRAS shifting to the right except when workers and firms expect high rates of inflation</a:t>
            </a:r>
          </a:p>
        </p:txBody>
      </p:sp>
    </p:spTree>
    <p:extLst>
      <p:ext uri="{BB962C8B-B14F-4D97-AF65-F5344CB8AC3E}">
        <p14:creationId xmlns:p14="http://schemas.microsoft.com/office/powerpoint/2010/main" val="25753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AD and AS model</a:t>
            </a:r>
          </a:p>
        </p:txBody>
      </p:sp>
      <p:sp>
        <p:nvSpPr>
          <p:cNvPr id="4" name="Text Placeholder 3"/>
          <p:cNvSpPr>
            <a:spLocks noGrp="1"/>
          </p:cNvSpPr>
          <p:nvPr>
            <p:ph type="body" sz="quarter" idx="12"/>
          </p:nvPr>
        </p:nvSpPr>
        <p:spPr>
          <a:xfrm>
            <a:off x="5562600" y="6248400"/>
            <a:ext cx="2895600" cy="449263"/>
          </a:xfrm>
        </p:spPr>
        <p:txBody>
          <a:bodyPr/>
          <a:lstStyle/>
          <a:p>
            <a:r>
              <a:rPr lang="en-US" dirty="0"/>
              <a:t>A dynamic aggregate demand and aggregate supply model</a:t>
            </a:r>
          </a:p>
        </p:txBody>
      </p:sp>
      <p:sp>
        <p:nvSpPr>
          <p:cNvPr id="5" name="Text Placeholder 4"/>
          <p:cNvSpPr>
            <a:spLocks noGrp="1"/>
          </p:cNvSpPr>
          <p:nvPr>
            <p:ph type="body" sz="quarter" idx="13"/>
          </p:nvPr>
        </p:nvSpPr>
        <p:spPr>
          <a:xfrm>
            <a:off x="4229100" y="6248400"/>
            <a:ext cx="1352550" cy="381000"/>
          </a:xfrm>
        </p:spPr>
        <p:txBody>
          <a:bodyPr/>
          <a:lstStyle/>
          <a:p>
            <a:r>
              <a:rPr lang="en-US" dirty="0"/>
              <a:t>Figure 13.8</a:t>
            </a:r>
          </a:p>
        </p:txBody>
      </p:sp>
      <p:pic>
        <p:nvPicPr>
          <p:cNvPr id="6"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72" y="659792"/>
            <a:ext cx="8260527" cy="5618629"/>
          </a:xfrm>
          <a:prstGeom prst="rect">
            <a:avLst/>
          </a:prstGeom>
        </p:spPr>
      </p:pic>
      <p:pic>
        <p:nvPicPr>
          <p:cNvPr id="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8"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9"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0" name="Imagen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1" name="Imagen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2" name="Imagen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3" name="Imagen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4" name="Imagen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5" name="Imagen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6" name="Imagen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pic>
        <p:nvPicPr>
          <p:cNvPr id="17" name="Imagen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672" y="672384"/>
            <a:ext cx="8260528" cy="5423616"/>
          </a:xfrm>
          <a:prstGeom prst="rect">
            <a:avLst/>
          </a:prstGeom>
        </p:spPr>
      </p:pic>
    </p:spTree>
    <p:extLst>
      <p:ext uri="{BB962C8B-B14F-4D97-AF65-F5344CB8AC3E}">
        <p14:creationId xmlns:p14="http://schemas.microsoft.com/office/powerpoint/2010/main" val="33733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750"/>
                                        <p:tgtEl>
                                          <p:spTgt spid="11"/>
                                        </p:tgtEl>
                                      </p:cBhvr>
                                    </p:animEffect>
                                  </p:childTnLst>
                                </p:cTn>
                              </p:par>
                            </p:childTnLst>
                          </p:cTn>
                        </p:par>
                        <p:par>
                          <p:cTn id="29" fill="hold">
                            <p:stCondLst>
                              <p:cond delay="750"/>
                            </p:stCondLst>
                            <p:childTnLst>
                              <p:par>
                                <p:cTn id="30" presetID="2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750"/>
                                        <p:tgtEl>
                                          <p:spTgt spid="13"/>
                                        </p:tgtEl>
                                      </p:cBhvr>
                                    </p:animEffect>
                                  </p:childTnLst>
                                </p:cTn>
                              </p:par>
                            </p:childTnLst>
                          </p:cTn>
                        </p:par>
                        <p:par>
                          <p:cTn id="38" fill="hold">
                            <p:stCondLst>
                              <p:cond delay="75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75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750"/>
                                        <p:tgtEl>
                                          <p:spTgt spid="15"/>
                                        </p:tgtEl>
                                      </p:cBhvr>
                                    </p:animEffect>
                                  </p:childTnLst>
                                </p:cTn>
                              </p:par>
                            </p:childTnLst>
                          </p:cTn>
                        </p:par>
                        <p:par>
                          <p:cTn id="47" fill="hold">
                            <p:stCondLst>
                              <p:cond delay="750"/>
                            </p:stCondLst>
                            <p:childTnLst>
                              <p:par>
                                <p:cTn id="48" presetID="22" presetClass="entr" presetSubtype="2"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750"/>
                                        <p:tgtEl>
                                          <p:spTgt spid="16"/>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sneak-peek at the model</a:t>
            </a:r>
          </a:p>
        </p:txBody>
      </p:sp>
      <p:sp>
        <p:nvSpPr>
          <p:cNvPr id="3" name="Text Placeholder 2"/>
          <p:cNvSpPr>
            <a:spLocks noGrp="1"/>
          </p:cNvSpPr>
          <p:nvPr>
            <p:ph type="body" sz="quarter" idx="11"/>
          </p:nvPr>
        </p:nvSpPr>
        <p:spPr>
          <a:xfrm>
            <a:off x="152400" y="838200"/>
            <a:ext cx="3962400" cy="4191000"/>
          </a:xfrm>
        </p:spPr>
        <p:txBody>
          <a:bodyPr/>
          <a:lstStyle/>
          <a:p>
            <a:pPr>
              <a:spcAft>
                <a:spcPts val="0"/>
              </a:spcAft>
              <a:defRPr/>
            </a:pPr>
            <a:r>
              <a:rPr lang="en-US" dirty="0"/>
              <a:t>In the short run, real GDP and the price level are determined by the intersection of the </a:t>
            </a:r>
            <a:r>
              <a:rPr lang="en-US" b="1" i="1" dirty="0"/>
              <a:t>aggregate demand (AD) curve</a:t>
            </a:r>
            <a:r>
              <a:rPr lang="en-US" dirty="0"/>
              <a:t>…</a:t>
            </a:r>
          </a:p>
          <a:p>
            <a:pPr>
              <a:spcAft>
                <a:spcPts val="0"/>
              </a:spcAft>
              <a:defRPr/>
            </a:pPr>
            <a:r>
              <a:rPr lang="en-US" b="1" dirty="0"/>
              <a:t>Aggregate demand (AD) curve</a:t>
            </a:r>
            <a:r>
              <a:rPr lang="en-US" dirty="0"/>
              <a:t>: A curve that shows the relationship between the price level and the quantity of real GDP demanded by households, firms, and the government.</a:t>
            </a:r>
          </a:p>
        </p:txBody>
      </p:sp>
      <p:sp>
        <p:nvSpPr>
          <p:cNvPr id="6" name="Text Placeholder 2"/>
          <p:cNvSpPr txBox="1">
            <a:spLocks/>
          </p:cNvSpPr>
          <p:nvPr/>
        </p:nvSpPr>
        <p:spPr>
          <a:xfrm>
            <a:off x="152400" y="5029200"/>
            <a:ext cx="8763000" cy="1524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defRPr/>
            </a:pPr>
            <a:r>
              <a:rPr lang="en-US" kern="0" dirty="0"/>
              <a:t>…and the </a:t>
            </a:r>
            <a:r>
              <a:rPr lang="en-US" b="1" i="1" kern="0" dirty="0"/>
              <a:t>short-run aggregate supply (AS) curve</a:t>
            </a:r>
            <a:r>
              <a:rPr lang="en-US" kern="0" dirty="0"/>
              <a:t>.</a:t>
            </a:r>
          </a:p>
          <a:p>
            <a:pPr>
              <a:spcAft>
                <a:spcPts val="0"/>
              </a:spcAft>
            </a:pPr>
            <a:r>
              <a:rPr lang="en-US" b="1" kern="0" dirty="0"/>
              <a:t>Short-run aggregate supply (AS) curve</a:t>
            </a:r>
            <a:r>
              <a:rPr lang="en-US" kern="0" dirty="0"/>
              <a:t>: A curve that shows the relationship in the short run between the price level and the quantity of real GDP supplied by firms.</a:t>
            </a:r>
          </a:p>
        </p:txBody>
      </p:sp>
      <p:sp>
        <p:nvSpPr>
          <p:cNvPr id="4" name="Text Placeholder 3"/>
          <p:cNvSpPr>
            <a:spLocks noGrp="1"/>
          </p:cNvSpPr>
          <p:nvPr>
            <p:ph type="body" sz="quarter" idx="12"/>
          </p:nvPr>
        </p:nvSpPr>
        <p:spPr>
          <a:xfrm>
            <a:off x="6167437" y="4579937"/>
            <a:ext cx="2290763" cy="449263"/>
          </a:xfrm>
        </p:spPr>
        <p:txBody>
          <a:bodyPr/>
          <a:lstStyle/>
          <a:p>
            <a:r>
              <a:rPr lang="en-US" dirty="0"/>
              <a:t>Aggregate demand and aggregate supply</a:t>
            </a:r>
          </a:p>
        </p:txBody>
      </p:sp>
      <p:sp>
        <p:nvSpPr>
          <p:cNvPr id="5" name="Text Placeholder 4"/>
          <p:cNvSpPr>
            <a:spLocks noGrp="1"/>
          </p:cNvSpPr>
          <p:nvPr>
            <p:ph type="body" sz="quarter" idx="13"/>
          </p:nvPr>
        </p:nvSpPr>
        <p:spPr>
          <a:xfrm>
            <a:off x="4833937" y="4579937"/>
            <a:ext cx="1352550" cy="381000"/>
          </a:xfrm>
        </p:spPr>
        <p:txBody>
          <a:bodyPr/>
          <a:lstStyle/>
          <a:p>
            <a:r>
              <a:rPr lang="en-US" dirty="0"/>
              <a:t>Figure 13.1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377" y="762000"/>
            <a:ext cx="5386456" cy="38862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4377" y="762000"/>
            <a:ext cx="5386456" cy="38862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4377" y="762000"/>
            <a:ext cx="5386456" cy="388620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4377" y="762000"/>
            <a:ext cx="5386456" cy="3886201"/>
          </a:xfrm>
          <a:prstGeom prst="rect">
            <a:avLst/>
          </a:prstGeom>
        </p:spPr>
      </p:pic>
    </p:spTree>
    <p:extLst>
      <p:ext uri="{BB962C8B-B14F-4D97-AF65-F5344CB8AC3E}">
        <p14:creationId xmlns:p14="http://schemas.microsoft.com/office/powerpoint/2010/main" val="205858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750"/>
                                        <p:tgtEl>
                                          <p:spTgt spid="9"/>
                                        </p:tgtEl>
                                      </p:cBhvr>
                                    </p:animEffect>
                                  </p:childTnLst>
                                </p:cTn>
                              </p:par>
                            </p:childTnLst>
                          </p:cTn>
                        </p:par>
                        <p:par>
                          <p:cTn id="33" fill="hold">
                            <p:stCondLst>
                              <p:cond delay="175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usual cause of inflation?</a:t>
            </a:r>
          </a:p>
        </p:txBody>
      </p:sp>
      <p:sp>
        <p:nvSpPr>
          <p:cNvPr id="3" name="Text Placeholder 2"/>
          <p:cNvSpPr>
            <a:spLocks noGrp="1"/>
          </p:cNvSpPr>
          <p:nvPr>
            <p:ph type="body" sz="quarter" idx="11"/>
          </p:nvPr>
        </p:nvSpPr>
        <p:spPr>
          <a:xfrm>
            <a:off x="152400" y="838200"/>
            <a:ext cx="3276600" cy="5638800"/>
          </a:xfrm>
        </p:spPr>
        <p:txBody>
          <a:bodyPr/>
          <a:lstStyle/>
          <a:p>
            <a:pPr>
              <a:spcBef>
                <a:spcPts val="0"/>
              </a:spcBef>
              <a:spcAft>
                <a:spcPts val="1200"/>
              </a:spcAft>
              <a:defRPr/>
            </a:pPr>
            <a:r>
              <a:rPr lang="en-US" dirty="0"/>
              <a:t>The usual cause of inflation is total spending increasing faster than production.</a:t>
            </a:r>
          </a:p>
          <a:p>
            <a:pPr marL="342900" indent="-342900">
              <a:spcBef>
                <a:spcPts val="0"/>
              </a:spcBef>
              <a:spcAft>
                <a:spcPts val="1200"/>
              </a:spcAft>
              <a:buFont typeface="Arial" panose="020B0604020202020204" pitchFamily="34" charset="0"/>
              <a:buChar char="•"/>
              <a:defRPr/>
            </a:pPr>
            <a:r>
              <a:rPr lang="en-US" dirty="0"/>
              <a:t>AD moves further right than does LRAS.</a:t>
            </a:r>
          </a:p>
          <a:p>
            <a:pPr marL="342900" indent="-342900">
              <a:spcBef>
                <a:spcPts val="0"/>
              </a:spcBef>
              <a:spcAft>
                <a:spcPts val="1200"/>
              </a:spcAft>
              <a:buFont typeface="Arial" panose="020B0604020202020204" pitchFamily="34" charset="0"/>
              <a:buChar char="•"/>
              <a:defRPr/>
            </a:pPr>
            <a:r>
              <a:rPr lang="en-US" dirty="0"/>
              <a:t>SRAS moves to the right; but the anticipated rise in the price level causes it to </a:t>
            </a:r>
            <a:r>
              <a:rPr lang="en-US" i="1" dirty="0"/>
              <a:t>move less far</a:t>
            </a:r>
            <a:r>
              <a:rPr lang="en-US" dirty="0"/>
              <a:t> than LRAS.</a:t>
            </a:r>
          </a:p>
          <a:p>
            <a:pPr marL="342900" indent="-342900">
              <a:spcBef>
                <a:spcPts val="0"/>
              </a:spcBef>
              <a:spcAft>
                <a:spcPts val="1200"/>
              </a:spcAft>
              <a:buFont typeface="Arial" panose="020B0604020202020204" pitchFamily="34" charset="0"/>
              <a:buChar char="•"/>
              <a:defRPr/>
            </a:pPr>
            <a:r>
              <a:rPr lang="en-US" dirty="0"/>
              <a:t>Long run equilibrium is restored, but with a higher price level.</a:t>
            </a:r>
          </a:p>
        </p:txBody>
      </p:sp>
      <p:sp>
        <p:nvSpPr>
          <p:cNvPr id="4" name="Text Placeholder 3"/>
          <p:cNvSpPr>
            <a:spLocks noGrp="1"/>
          </p:cNvSpPr>
          <p:nvPr>
            <p:ph type="body" sz="quarter" idx="12"/>
          </p:nvPr>
        </p:nvSpPr>
        <p:spPr>
          <a:xfrm>
            <a:off x="5524500" y="6027737"/>
            <a:ext cx="2895600" cy="449263"/>
          </a:xfrm>
        </p:spPr>
        <p:txBody>
          <a:bodyPr/>
          <a:lstStyle/>
          <a:p>
            <a:r>
              <a:rPr lang="en-US" dirty="0"/>
              <a:t>Using dynamic aggregate demand and aggregate supply to understand inflation</a:t>
            </a:r>
          </a:p>
        </p:txBody>
      </p:sp>
      <p:sp>
        <p:nvSpPr>
          <p:cNvPr id="5" name="Text Placeholder 4"/>
          <p:cNvSpPr>
            <a:spLocks noGrp="1"/>
          </p:cNvSpPr>
          <p:nvPr>
            <p:ph type="body" sz="quarter" idx="13"/>
          </p:nvPr>
        </p:nvSpPr>
        <p:spPr>
          <a:xfrm>
            <a:off x="4191000" y="6027737"/>
            <a:ext cx="1352550" cy="381000"/>
          </a:xfrm>
        </p:spPr>
        <p:txBody>
          <a:bodyPr/>
          <a:lstStyle/>
          <a:p>
            <a:r>
              <a:rPr lang="en-US" dirty="0"/>
              <a:t>Figure 13.9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0400" y="1524000"/>
            <a:ext cx="5880583" cy="4495800"/>
          </a:xfrm>
          <a:prstGeom prst="rect">
            <a:avLst/>
          </a:prstGeom>
        </p:spPr>
      </p:pic>
    </p:spTree>
    <p:extLst>
      <p:ext uri="{BB962C8B-B14F-4D97-AF65-F5344CB8AC3E}">
        <p14:creationId xmlns:p14="http://schemas.microsoft.com/office/powerpoint/2010/main" val="17173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75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1250"/>
                            </p:stCondLst>
                            <p:childTnLst>
                              <p:par>
                                <p:cTn id="34" presetID="2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75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left)">
                                      <p:cBhvr>
                                        <p:cTn id="41" dur="500"/>
                                        <p:tgtEl>
                                          <p:spTgt spid="3">
                                            <p:txEl>
                                              <p:pRg st="2" end="2"/>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75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left)">
                                      <p:cBhvr>
                                        <p:cTn id="50" dur="500"/>
                                        <p:tgtEl>
                                          <p:spTgt spid="3">
                                            <p:txEl>
                                              <p:pRg st="3" end="3"/>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750"/>
                                        <p:tgtEl>
                                          <p:spTgt spid="14"/>
                                        </p:tgtEl>
                                      </p:cBhvr>
                                    </p:animEffect>
                                  </p:childTnLst>
                                </p:cTn>
                              </p:par>
                            </p:childTnLst>
                          </p:cTn>
                        </p:par>
                        <p:par>
                          <p:cTn id="55" fill="hold">
                            <p:stCondLst>
                              <p:cond delay="1250"/>
                            </p:stCondLst>
                            <p:childTnLst>
                              <p:par>
                                <p:cTn id="56" presetID="22"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750"/>
                                        <p:tgtEl>
                                          <p:spTgt spid="15"/>
                                        </p:tgtEl>
                                      </p:cBhvr>
                                    </p:animEffec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recession of 2007-2009</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Three main factors combined to cause the recession:</a:t>
            </a:r>
          </a:p>
          <a:p>
            <a:pPr>
              <a:spcBef>
                <a:spcPts val="0"/>
              </a:spcBef>
              <a:spcAft>
                <a:spcPts val="1200"/>
              </a:spcAft>
              <a:defRPr/>
            </a:pPr>
            <a:r>
              <a:rPr lang="en-US" b="1" i="1" dirty="0"/>
              <a:t>The end of the housing bubble</a:t>
            </a:r>
          </a:p>
          <a:p>
            <a:pPr>
              <a:spcBef>
                <a:spcPts val="0"/>
              </a:spcBef>
              <a:spcAft>
                <a:spcPts val="1200"/>
              </a:spcAft>
              <a:defRPr/>
            </a:pPr>
            <a:r>
              <a:rPr lang="en-US" dirty="0"/>
              <a:t>House prices rose in the early 2000s—initially due to low interest rates, but then due to </a:t>
            </a:r>
            <a:r>
              <a:rPr lang="en-US" i="1" dirty="0"/>
              <a:t>speculation</a:t>
            </a:r>
            <a:r>
              <a:rPr lang="en-US" dirty="0"/>
              <a:t>. In 2006, the speculative bubble began to deflate, and the spending on residential investment fell.</a:t>
            </a:r>
            <a:endParaRPr lang="en-US" i="1" dirty="0"/>
          </a:p>
          <a:p>
            <a:pPr>
              <a:spcBef>
                <a:spcPts val="0"/>
              </a:spcBef>
              <a:spcAft>
                <a:spcPts val="1200"/>
              </a:spcAft>
              <a:defRPr/>
            </a:pPr>
            <a:r>
              <a:rPr lang="en-US" b="1" i="1" dirty="0"/>
              <a:t>The financial crisis</a:t>
            </a:r>
          </a:p>
          <a:p>
            <a:pPr>
              <a:spcBef>
                <a:spcPts val="0"/>
              </a:spcBef>
              <a:spcAft>
                <a:spcPts val="1200"/>
              </a:spcAft>
              <a:defRPr/>
            </a:pPr>
            <a:r>
              <a:rPr lang="en-US" dirty="0"/>
              <a:t>As many people defaulted on their mortgages, many financial institutions took heavy losses. This financial crisis led to a </a:t>
            </a:r>
            <a:r>
              <a:rPr lang="en-US" i="1" dirty="0"/>
              <a:t>credit crunch</a:t>
            </a:r>
            <a:r>
              <a:rPr lang="en-US" dirty="0"/>
              <a:t>, decreasing consumption and investment spending.</a:t>
            </a:r>
            <a:endParaRPr lang="en-US" i="1" dirty="0"/>
          </a:p>
          <a:p>
            <a:pPr>
              <a:spcBef>
                <a:spcPts val="0"/>
              </a:spcBef>
              <a:spcAft>
                <a:spcPts val="1200"/>
              </a:spcAft>
              <a:defRPr/>
            </a:pPr>
            <a:r>
              <a:rPr lang="en-US" b="1" i="1" dirty="0"/>
              <a:t>The rapid increase in oil prices during 2008</a:t>
            </a:r>
          </a:p>
          <a:p>
            <a:pPr>
              <a:spcBef>
                <a:spcPts val="0"/>
              </a:spcBef>
              <a:spcAft>
                <a:spcPts val="1200"/>
              </a:spcAft>
              <a:defRPr/>
            </a:pPr>
            <a:r>
              <a:rPr lang="en-US" dirty="0"/>
              <a:t>Several factors combined to increase the price of oil from $34 per barrel in 2004 to $140 per barrel in mid-2008. This </a:t>
            </a:r>
            <a:r>
              <a:rPr lang="en-US" i="1" dirty="0"/>
              <a:t>supply shock</a:t>
            </a:r>
            <a:r>
              <a:rPr lang="en-US" dirty="0"/>
              <a:t> exacerbated the ongoing recession.</a:t>
            </a:r>
          </a:p>
        </p:txBody>
      </p:sp>
    </p:spTree>
    <p:extLst>
      <p:ext uri="{BB962C8B-B14F-4D97-AF65-F5344CB8AC3E}">
        <p14:creationId xmlns:p14="http://schemas.microsoft.com/office/powerpoint/2010/main" val="31931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recession of 2007-2009 in the dynamic model</a:t>
            </a:r>
          </a:p>
        </p:txBody>
      </p:sp>
      <p:sp>
        <p:nvSpPr>
          <p:cNvPr id="3" name="Text Placeholder 2"/>
          <p:cNvSpPr>
            <a:spLocks noGrp="1"/>
          </p:cNvSpPr>
          <p:nvPr>
            <p:ph type="body" sz="quarter" idx="11"/>
          </p:nvPr>
        </p:nvSpPr>
        <p:spPr>
          <a:xfrm>
            <a:off x="152400" y="838200"/>
            <a:ext cx="3733800" cy="5638800"/>
          </a:xfrm>
        </p:spPr>
        <p:txBody>
          <a:bodyPr/>
          <a:lstStyle/>
          <a:p>
            <a:pPr>
              <a:spcAft>
                <a:spcPts val="0"/>
              </a:spcAft>
              <a:defRPr/>
            </a:pPr>
            <a:r>
              <a:rPr lang="en-US" dirty="0"/>
              <a:t>In 2007, the economy was more-or-less in long-run equilibrium.</a:t>
            </a:r>
          </a:p>
          <a:p>
            <a:pPr>
              <a:spcAft>
                <a:spcPts val="0"/>
              </a:spcAft>
              <a:defRPr/>
            </a:pPr>
            <a:r>
              <a:rPr lang="en-US" dirty="0"/>
              <a:t>As usual, potential GDP increased from 2007 to 2008.</a:t>
            </a:r>
          </a:p>
          <a:p>
            <a:pPr marL="342900" indent="-342900">
              <a:spcAft>
                <a:spcPts val="0"/>
              </a:spcAft>
              <a:buFont typeface="Arial" panose="020B0604020202020204" pitchFamily="34" charset="0"/>
              <a:buChar char="•"/>
              <a:defRPr/>
            </a:pPr>
            <a:r>
              <a:rPr lang="en-US" dirty="0"/>
              <a:t>But aggregate demand did not keep pace (housing bubble, financial crisis).</a:t>
            </a:r>
          </a:p>
          <a:p>
            <a:pPr>
              <a:spcAft>
                <a:spcPts val="0"/>
              </a:spcAft>
              <a:defRPr/>
            </a:pPr>
            <a:r>
              <a:rPr lang="en-US" dirty="0"/>
              <a:t>At the same time, increasing oil prices shifted short-run aggregate supply to the left.</a:t>
            </a:r>
          </a:p>
          <a:p>
            <a:pPr marL="342900" indent="-342900">
              <a:spcAft>
                <a:spcPts val="0"/>
              </a:spcAft>
              <a:buFont typeface="Arial" panose="020B0604020202020204" pitchFamily="34" charset="0"/>
              <a:buChar char="•"/>
              <a:defRPr/>
            </a:pPr>
            <a:r>
              <a:rPr lang="en-US" dirty="0"/>
              <a:t>The result: higher prices and below-potential real GDP.</a:t>
            </a:r>
          </a:p>
        </p:txBody>
      </p:sp>
      <p:sp>
        <p:nvSpPr>
          <p:cNvPr id="4" name="Text Placeholder 3"/>
          <p:cNvSpPr>
            <a:spLocks noGrp="1"/>
          </p:cNvSpPr>
          <p:nvPr>
            <p:ph type="body" sz="quarter" idx="12"/>
          </p:nvPr>
        </p:nvSpPr>
        <p:spPr>
          <a:xfrm>
            <a:off x="5867400" y="5562600"/>
            <a:ext cx="2438400" cy="449263"/>
          </a:xfrm>
        </p:spPr>
        <p:txBody>
          <a:bodyPr/>
          <a:lstStyle/>
          <a:p>
            <a:r>
              <a:rPr lang="en-US" dirty="0"/>
              <a:t>The beginning of the recession of 2007-2009</a:t>
            </a:r>
          </a:p>
        </p:txBody>
      </p:sp>
      <p:sp>
        <p:nvSpPr>
          <p:cNvPr id="5" name="Text Placeholder 4"/>
          <p:cNvSpPr>
            <a:spLocks noGrp="1"/>
          </p:cNvSpPr>
          <p:nvPr>
            <p:ph type="body" sz="quarter" idx="13"/>
          </p:nvPr>
        </p:nvSpPr>
        <p:spPr>
          <a:xfrm>
            <a:off x="4419600" y="5562600"/>
            <a:ext cx="1466850" cy="381000"/>
          </a:xfrm>
        </p:spPr>
        <p:txBody>
          <a:bodyPr/>
          <a:lstStyle/>
          <a:p>
            <a:r>
              <a:rPr lang="en-US" dirty="0"/>
              <a:t>Figure 13.10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64400" y="890772"/>
            <a:ext cx="5879600" cy="4671828"/>
          </a:xfrm>
          <a:prstGeom prst="rect">
            <a:avLst/>
          </a:prstGeom>
        </p:spPr>
      </p:pic>
    </p:spTree>
    <p:extLst>
      <p:ext uri="{BB962C8B-B14F-4D97-AF65-F5344CB8AC3E}">
        <p14:creationId xmlns:p14="http://schemas.microsoft.com/office/powerpoint/2010/main" val="353515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750"/>
                                        <p:tgtEl>
                                          <p:spTgt spid="9"/>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75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50"/>
                                        <p:tgtEl>
                                          <p:spTgt spid="14"/>
                                        </p:tgtEl>
                                      </p:cBhvr>
                                    </p:animEffect>
                                  </p:childTnLst>
                                </p:cTn>
                              </p:par>
                            </p:childTnLst>
                          </p:cTn>
                        </p:par>
                        <p:par>
                          <p:cTn id="37" fill="hold">
                            <p:stCondLst>
                              <p:cond delay="1250"/>
                            </p:stCondLst>
                            <p:childTnLst>
                              <p:par>
                                <p:cTn id="38" presetID="22" presetClass="entr" presetSubtype="8" fill="hold"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left)">
                                      <p:cBhvr>
                                        <p:cTn id="40" dur="500"/>
                                        <p:tgtEl>
                                          <p:spTgt spid="3">
                                            <p:txEl>
                                              <p:pRg st="2" end="2"/>
                                            </p:txEl>
                                          </p:spTgt>
                                        </p:tgtEl>
                                      </p:cBhvr>
                                    </p:animEffect>
                                  </p:childTnLst>
                                </p:cTn>
                              </p:par>
                            </p:childTnLst>
                          </p:cTn>
                        </p:par>
                        <p:par>
                          <p:cTn id="41" fill="hold">
                            <p:stCondLst>
                              <p:cond delay="1750"/>
                            </p:stCondLst>
                            <p:childTnLst>
                              <p:par>
                                <p:cTn id="42" presetID="2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left)">
                                      <p:cBhvr>
                                        <p:cTn id="49" dur="500"/>
                                        <p:tgtEl>
                                          <p:spTgt spid="3">
                                            <p:txEl>
                                              <p:pRg st="3" end="3"/>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750"/>
                                        <p:tgtEl>
                                          <p:spTgt spid="13"/>
                                        </p:tgtEl>
                                      </p:cBhvr>
                                    </p:animEffect>
                                  </p:childTnLst>
                                </p:cTn>
                              </p:par>
                            </p:childTnLst>
                          </p:cTn>
                        </p:par>
                        <p:par>
                          <p:cTn id="54" fill="hold">
                            <p:stCondLst>
                              <p:cond delay="125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750"/>
                                        <p:tgtEl>
                                          <p:spTgt spid="15"/>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left)">
                                      <p:cBhvr>
                                        <p:cTn id="61" dur="500"/>
                                        <p:tgtEl>
                                          <p:spTgt spid="3">
                                            <p:txEl>
                                              <p:pRg st="4" end="4"/>
                                            </p:txEl>
                                          </p:spTgt>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Three elements affect net exports: the price level in the U.S. relative to other countries, real GDP growth in the U.S. relative to other countries, and the $US exchange rate. The second and third can </a:t>
            </a:r>
            <a:r>
              <a:rPr lang="en-US" i="1" dirty="0"/>
              <a:t>shift</a:t>
            </a:r>
            <a:r>
              <a:rPr lang="en-US" dirty="0"/>
              <a:t> AD; but the first causes </a:t>
            </a:r>
            <a:r>
              <a:rPr lang="en-US" i="1" dirty="0"/>
              <a:t>movements along</a:t>
            </a:r>
            <a:r>
              <a:rPr lang="en-US" dirty="0"/>
              <a:t> AD.</a:t>
            </a:r>
          </a:p>
          <a:p>
            <a:pPr>
              <a:spcBef>
                <a:spcPts val="0"/>
              </a:spcBef>
              <a:spcAft>
                <a:spcPts val="1200"/>
              </a:spcAft>
              <a:defRPr/>
            </a:pPr>
            <a:endParaRPr lang="en-US" dirty="0"/>
          </a:p>
          <a:p>
            <a:pPr>
              <a:spcBef>
                <a:spcPts val="0"/>
              </a:spcBef>
              <a:spcAft>
                <a:spcPts val="1200"/>
              </a:spcAft>
              <a:defRPr/>
            </a:pPr>
            <a:r>
              <a:rPr lang="en-US" dirty="0"/>
              <a:t>There was not one single explanation for the recession of 2007-2009; several factors combined to form the worst recession since the Great Depression of the 1930s.</a:t>
            </a:r>
          </a:p>
        </p:txBody>
      </p:sp>
    </p:spTree>
    <p:extLst>
      <p:ext uri="{BB962C8B-B14F-4D97-AF65-F5344CB8AC3E}">
        <p14:creationId xmlns:p14="http://schemas.microsoft.com/office/powerpoint/2010/main" val="29740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Macroeconomic Schools of Thought</a:t>
            </a:r>
          </a:p>
        </p:txBody>
      </p:sp>
      <p:sp>
        <p:nvSpPr>
          <p:cNvPr id="4" name="Text Placeholder 3"/>
          <p:cNvSpPr>
            <a:spLocks noGrp="1"/>
          </p:cNvSpPr>
          <p:nvPr>
            <p:ph type="body" sz="quarter" idx="11"/>
          </p:nvPr>
        </p:nvSpPr>
        <p:spPr/>
        <p:txBody>
          <a:bodyPr/>
          <a:lstStyle/>
          <a:p>
            <a:r>
              <a:rPr lang="en-US" dirty="0"/>
              <a:t>Understand macroeconomic schools of thought.</a:t>
            </a:r>
          </a:p>
        </p:txBody>
      </p:sp>
    </p:spTree>
    <p:extLst>
      <p:ext uri="{BB962C8B-B14F-4D97-AF65-F5344CB8AC3E}">
        <p14:creationId xmlns:p14="http://schemas.microsoft.com/office/powerpoint/2010/main" val="1718818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Macroeconomics schools of thought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Macroeconomic theory is relatively less settled than microeconomic theory.</a:t>
            </a:r>
          </a:p>
          <a:p>
            <a:pPr>
              <a:spcBef>
                <a:spcPts val="0"/>
              </a:spcBef>
              <a:spcAft>
                <a:spcPts val="1200"/>
              </a:spcAft>
              <a:defRPr/>
            </a:pPr>
            <a:r>
              <a:rPr lang="en-US" dirty="0"/>
              <a:t>Macroeconomics developed as a separate field within economics after the Great Depression.</a:t>
            </a:r>
          </a:p>
          <a:p>
            <a:pPr>
              <a:spcBef>
                <a:spcPts val="0"/>
              </a:spcBef>
              <a:spcAft>
                <a:spcPts val="1200"/>
              </a:spcAft>
              <a:defRPr/>
            </a:pPr>
            <a:r>
              <a:rPr lang="en-US" dirty="0"/>
              <a:t>John Maynard Keynes’ book </a:t>
            </a:r>
            <a:r>
              <a:rPr lang="en-US" i="1" dirty="0"/>
              <a:t>The General Theory of Employment, Interest, and Money</a:t>
            </a:r>
            <a:r>
              <a:rPr lang="en-US" dirty="0"/>
              <a:t> inspires the model we have addressed in this chapter.</a:t>
            </a:r>
          </a:p>
          <a:p>
            <a:pPr>
              <a:spcBef>
                <a:spcPts val="0"/>
              </a:spcBef>
              <a:spcAft>
                <a:spcPts val="1200"/>
              </a:spcAft>
              <a:defRPr/>
            </a:pPr>
            <a:endParaRPr lang="en-US" dirty="0"/>
          </a:p>
          <a:p>
            <a:pPr>
              <a:spcBef>
                <a:spcPts val="0"/>
              </a:spcBef>
              <a:spcAft>
                <a:spcPts val="1200"/>
              </a:spcAft>
              <a:defRPr/>
            </a:pPr>
            <a:r>
              <a:rPr lang="en-US" dirty="0"/>
              <a:t>Modern followers of Keynes refer to themselves as </a:t>
            </a:r>
            <a:r>
              <a:rPr lang="en-US" i="1" dirty="0"/>
              <a:t>new Keynesians</a:t>
            </a:r>
            <a:r>
              <a:rPr lang="en-US" dirty="0"/>
              <a:t>, and emphasize the stickiness of wages and prices in explaining fluctuations in real GDP—a concept which Keynes did not include in his original model.</a:t>
            </a:r>
          </a:p>
        </p:txBody>
      </p:sp>
    </p:spTree>
    <p:extLst>
      <p:ext uri="{BB962C8B-B14F-4D97-AF65-F5344CB8AC3E}">
        <p14:creationId xmlns:p14="http://schemas.microsoft.com/office/powerpoint/2010/main" val="312822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schools of thought #1: Monetarism</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Monetarism</a:t>
            </a:r>
            <a:r>
              <a:rPr lang="en-US" i="1" dirty="0"/>
              <a:t> </a:t>
            </a:r>
            <a:r>
              <a:rPr lang="en-US" dirty="0"/>
              <a:t>refers to the macroeconomic theories of Milton Friedman and his followers, particular the idea that the quantity of money should be increased at a constant rate.</a:t>
            </a:r>
          </a:p>
          <a:p>
            <a:pPr>
              <a:spcBef>
                <a:spcPts val="0"/>
              </a:spcBef>
              <a:spcAft>
                <a:spcPts val="1200"/>
              </a:spcAft>
              <a:defRPr/>
            </a:pPr>
            <a:r>
              <a:rPr lang="en-US" dirty="0"/>
              <a:t>Friedman argued in the 1940s that most fluctuations in real output where caused by fluctuations in the </a:t>
            </a:r>
            <a:r>
              <a:rPr lang="en-US" i="1" dirty="0"/>
              <a:t>money supply</a:t>
            </a:r>
            <a:r>
              <a:rPr lang="en-US" dirty="0"/>
              <a:t>.</a:t>
            </a:r>
          </a:p>
          <a:p>
            <a:pPr marL="342900" indent="-342900">
              <a:spcBef>
                <a:spcPts val="0"/>
              </a:spcBef>
              <a:spcAft>
                <a:spcPts val="1200"/>
              </a:spcAft>
              <a:buFont typeface="Arial" panose="020B0604020202020204" pitchFamily="34" charset="0"/>
              <a:buChar char="•"/>
              <a:defRPr/>
            </a:pPr>
            <a:r>
              <a:rPr lang="en-US" dirty="0"/>
              <a:t>Therefore, the Federal Reserve should concentrate less on interest rates, and more on following a </a:t>
            </a:r>
            <a:r>
              <a:rPr lang="en-US" b="1" i="1" dirty="0"/>
              <a:t>monetary growth rule</a:t>
            </a:r>
            <a:r>
              <a:rPr lang="en-US" dirty="0"/>
              <a:t>, a plan for increasing the quantity of money at a fixed rate that does not respond to changes in economic conditions.</a:t>
            </a:r>
          </a:p>
          <a:p>
            <a:pPr>
              <a:spcBef>
                <a:spcPts val="0"/>
              </a:spcBef>
              <a:spcAft>
                <a:spcPts val="1200"/>
              </a:spcAft>
              <a:defRPr/>
            </a:pPr>
            <a:endParaRPr lang="en-US" dirty="0"/>
          </a:p>
          <a:p>
            <a:pPr>
              <a:spcBef>
                <a:spcPts val="0"/>
              </a:spcBef>
              <a:spcAft>
                <a:spcPts val="1200"/>
              </a:spcAft>
              <a:defRPr/>
            </a:pPr>
            <a:r>
              <a:rPr lang="en-US" dirty="0"/>
              <a:t>Monetarism is based on the </a:t>
            </a:r>
            <a:r>
              <a:rPr lang="en-US" i="1" dirty="0"/>
              <a:t>quantity theory of money</a:t>
            </a:r>
            <a:r>
              <a:rPr lang="en-US" dirty="0"/>
              <a:t>, which we will examine in the next chapter.</a:t>
            </a:r>
          </a:p>
        </p:txBody>
      </p:sp>
    </p:spTree>
    <p:extLst>
      <p:ext uri="{BB962C8B-B14F-4D97-AF65-F5344CB8AC3E}">
        <p14:creationId xmlns:p14="http://schemas.microsoft.com/office/powerpoint/2010/main" val="5599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Other schools of thought #2: New Classical Economics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New Classical macroeconomics</a:t>
            </a:r>
            <a:r>
              <a:rPr lang="en-US" b="1" dirty="0"/>
              <a:t> </a:t>
            </a:r>
            <a:r>
              <a:rPr lang="en-US" dirty="0"/>
              <a:t>emerged in the 1970s; it consists of the macroeconomic theories of Robert Lucas and others, particularly the idea that workers and firms have </a:t>
            </a:r>
            <a:r>
              <a:rPr lang="en-US" i="1" dirty="0"/>
              <a:t>rational expectations</a:t>
            </a:r>
            <a:r>
              <a:rPr lang="en-US" dirty="0"/>
              <a:t>.</a:t>
            </a:r>
          </a:p>
          <a:p>
            <a:pPr>
              <a:spcBef>
                <a:spcPts val="0"/>
              </a:spcBef>
              <a:spcAft>
                <a:spcPts val="1200"/>
              </a:spcAft>
              <a:defRPr/>
            </a:pPr>
            <a:r>
              <a:rPr lang="en-US" dirty="0"/>
              <a:t>In the New Classical school of thought, workers and firms develop </a:t>
            </a:r>
            <a:r>
              <a:rPr lang="en-US" i="1" dirty="0"/>
              <a:t>expectations about price levels</a:t>
            </a:r>
            <a:r>
              <a:rPr lang="en-US" dirty="0"/>
              <a:t>. If these expectations are wrong, then the </a:t>
            </a:r>
            <a:r>
              <a:rPr lang="en-US" i="1" dirty="0"/>
              <a:t>real wage will be too high or too low</a:t>
            </a:r>
            <a:r>
              <a:rPr lang="en-US" dirty="0"/>
              <a:t>, causing firms to reduce or increase employment respectively—recession or expansion.</a:t>
            </a:r>
          </a:p>
          <a:p>
            <a:pPr marL="342900" indent="-342900">
              <a:spcBef>
                <a:spcPts val="0"/>
              </a:spcBef>
              <a:spcAft>
                <a:spcPts val="1200"/>
              </a:spcAft>
              <a:buFont typeface="Arial" panose="020B0604020202020204" pitchFamily="34" charset="0"/>
              <a:buChar char="•"/>
              <a:defRPr/>
            </a:pPr>
            <a:r>
              <a:rPr lang="en-US" dirty="0"/>
              <a:t>New Classical economists believe these fluctuations can be minimized by helping workers and firms to form correct expectations—again, a consistent </a:t>
            </a:r>
            <a:r>
              <a:rPr lang="en-US" i="1" dirty="0"/>
              <a:t>monetary growth rule</a:t>
            </a:r>
            <a:r>
              <a:rPr lang="en-US" dirty="0"/>
              <a:t>.</a:t>
            </a:r>
          </a:p>
        </p:txBody>
      </p:sp>
    </p:spTree>
    <p:extLst>
      <p:ext uri="{BB962C8B-B14F-4D97-AF65-F5344CB8AC3E}">
        <p14:creationId xmlns:p14="http://schemas.microsoft.com/office/powerpoint/2010/main" val="382954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Other schools of thought #3: Real Business Cycle Theory</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a:t>
            </a:r>
            <a:r>
              <a:rPr lang="en-US" b="1" i="1" dirty="0"/>
              <a:t>Real business cycle model</a:t>
            </a:r>
            <a:r>
              <a:rPr lang="en-US" b="1" dirty="0"/>
              <a:t> </a:t>
            </a:r>
            <a:r>
              <a:rPr lang="en-US" dirty="0"/>
              <a:t>of the economy focuses on real, rather than monetary, causes of the business cycle.</a:t>
            </a:r>
          </a:p>
          <a:p>
            <a:pPr>
              <a:spcBef>
                <a:spcPts val="0"/>
              </a:spcBef>
              <a:spcAft>
                <a:spcPts val="1200"/>
              </a:spcAft>
              <a:defRPr/>
            </a:pPr>
            <a:r>
              <a:rPr lang="en-US" dirty="0"/>
              <a:t>Adherents to this model also believe that workers and firms form rational expectations about prices and wages, which adjust quickly to supply and demand. But they argue that the main sources of fluctuations in real GDP are </a:t>
            </a:r>
            <a:r>
              <a:rPr lang="en-US" i="1" dirty="0"/>
              <a:t>temporary productivity shocks.</a:t>
            </a:r>
          </a:p>
          <a:p>
            <a:pPr marL="342900" indent="-342900">
              <a:spcBef>
                <a:spcPts val="0"/>
              </a:spcBef>
              <a:spcAft>
                <a:spcPts val="1200"/>
              </a:spcAft>
              <a:buFont typeface="Arial" panose="020B0604020202020204" pitchFamily="34" charset="0"/>
              <a:buChar char="•"/>
              <a:defRPr/>
            </a:pPr>
            <a:r>
              <a:rPr lang="en-US" dirty="0"/>
              <a:t>They maintain that aggregate supply is vertical </a:t>
            </a:r>
            <a:r>
              <a:rPr lang="en-US" i="1" dirty="0"/>
              <a:t>even in the short run</a:t>
            </a:r>
            <a:r>
              <a:rPr lang="en-US" dirty="0"/>
              <a:t>, unaffected by the price level. It is supply shocks that affect the level of real output.</a:t>
            </a:r>
          </a:p>
        </p:txBody>
      </p:sp>
    </p:spTree>
    <p:extLst>
      <p:ext uri="{BB962C8B-B14F-4D97-AF65-F5344CB8AC3E}">
        <p14:creationId xmlns:p14="http://schemas.microsoft.com/office/powerpoint/2010/main" val="35856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schools of thought #4: The Austrian School</a:t>
            </a:r>
          </a:p>
        </p:txBody>
      </p:sp>
      <p:sp>
        <p:nvSpPr>
          <p:cNvPr id="3" name="Text Placeholder 2"/>
          <p:cNvSpPr>
            <a:spLocks noGrp="1"/>
          </p:cNvSpPr>
          <p:nvPr>
            <p:ph type="body" sz="quarter" idx="11"/>
          </p:nvPr>
        </p:nvSpPr>
        <p:spPr/>
        <p:txBody>
          <a:bodyPr/>
          <a:lstStyle/>
          <a:p>
            <a:pPr>
              <a:spcAft>
                <a:spcPts val="0"/>
              </a:spcAft>
              <a:defRPr/>
            </a:pPr>
            <a:r>
              <a:rPr lang="en-US" dirty="0"/>
              <a:t>The Austrian school of economics:</a:t>
            </a:r>
          </a:p>
          <a:p>
            <a:pPr marL="342900" indent="-342900">
              <a:spcAft>
                <a:spcPts val="0"/>
              </a:spcAft>
              <a:buFont typeface="Arial" panose="020B0604020202020204" pitchFamily="34" charset="0"/>
              <a:buChar char="•"/>
              <a:defRPr/>
            </a:pPr>
            <a:r>
              <a:rPr lang="en-US" dirty="0"/>
              <a:t>Began in the late 19</a:t>
            </a:r>
            <a:r>
              <a:rPr lang="en-US" baseline="30000" dirty="0"/>
              <a:t>th</a:t>
            </a:r>
            <a:r>
              <a:rPr lang="en-US" dirty="0"/>
              <a:t> century with the writings of Carl </a:t>
            </a:r>
            <a:r>
              <a:rPr lang="en-US" dirty="0" err="1"/>
              <a:t>Menger</a:t>
            </a:r>
            <a:endParaRPr lang="en-US" dirty="0"/>
          </a:p>
          <a:p>
            <a:pPr marL="342900" indent="-342900">
              <a:spcAft>
                <a:spcPts val="0"/>
              </a:spcAft>
              <a:buFont typeface="Arial" panose="020B0604020202020204" pitchFamily="34" charset="0"/>
              <a:buChar char="•"/>
              <a:defRPr/>
            </a:pPr>
            <a:r>
              <a:rPr lang="en-US" dirty="0"/>
              <a:t>Was advanced by Ludwig von </a:t>
            </a:r>
            <a:r>
              <a:rPr lang="en-US" dirty="0" err="1"/>
              <a:t>Mises</a:t>
            </a:r>
            <a:r>
              <a:rPr lang="en-US" dirty="0"/>
              <a:t>, and Friedrich von Hayek</a:t>
            </a:r>
          </a:p>
          <a:p>
            <a:pPr>
              <a:spcAft>
                <a:spcPts val="0"/>
              </a:spcAft>
              <a:defRPr/>
            </a:pPr>
            <a:endParaRPr lang="en-US" dirty="0"/>
          </a:p>
          <a:p>
            <a:pPr>
              <a:spcAft>
                <a:spcPts val="0"/>
              </a:spcAft>
              <a:defRPr/>
            </a:pPr>
            <a:r>
              <a:rPr lang="en-US" dirty="0"/>
              <a:t>The Austrian school argues for the superiority of the market system over economic planning.</a:t>
            </a:r>
          </a:p>
          <a:p>
            <a:pPr marL="342900" indent="-342900">
              <a:spcAft>
                <a:spcPts val="0"/>
              </a:spcAft>
              <a:buFont typeface="Arial" panose="020B0604020202020204" pitchFamily="34" charset="0"/>
              <a:buChar char="•"/>
              <a:defRPr/>
            </a:pPr>
            <a:r>
              <a:rPr lang="en-US" dirty="0"/>
              <a:t>Hayek particularly argued that only the price system could make use of all of the dispersed information to achieve efficiency.</a:t>
            </a:r>
          </a:p>
          <a:p>
            <a:pPr>
              <a:spcAft>
                <a:spcPts val="0"/>
              </a:spcAft>
              <a:defRPr/>
            </a:pPr>
            <a:endParaRPr lang="en-US" dirty="0"/>
          </a:p>
          <a:p>
            <a:pPr>
              <a:spcAft>
                <a:spcPts val="0"/>
              </a:spcAft>
              <a:defRPr/>
            </a:pPr>
            <a:r>
              <a:rPr lang="en-US" dirty="0"/>
              <a:t>He also developed a theory of the business cycle wherein central bank-induced low interest rates </a:t>
            </a:r>
            <a:r>
              <a:rPr lang="en-US" i="1" dirty="0"/>
              <a:t>cause</a:t>
            </a:r>
            <a:r>
              <a:rPr lang="en-US" dirty="0"/>
              <a:t> the business cycle, by prompting overinvestment.</a:t>
            </a:r>
          </a:p>
          <a:p>
            <a:pPr marL="342900" indent="-342900">
              <a:spcAft>
                <a:spcPts val="0"/>
              </a:spcAft>
              <a:buFont typeface="Arial" panose="020B0604020202020204" pitchFamily="34" charset="0"/>
              <a:buChar char="•"/>
              <a:defRPr/>
            </a:pPr>
            <a:r>
              <a:rPr lang="en-US" dirty="0"/>
              <a:t>Austrians argue the 2007-2009 recession fits this model—the Fed cut interest rates too low in fighting the 2001 recession, they claim.</a:t>
            </a:r>
          </a:p>
        </p:txBody>
      </p:sp>
    </p:spTree>
    <p:extLst>
      <p:ext uri="{BB962C8B-B14F-4D97-AF65-F5344CB8AC3E}">
        <p14:creationId xmlns:p14="http://schemas.microsoft.com/office/powerpoint/2010/main" val="27563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Demand</a:t>
            </a:r>
          </a:p>
        </p:txBody>
      </p:sp>
      <p:sp>
        <p:nvSpPr>
          <p:cNvPr id="3" name="Content Placeholder 2"/>
          <p:cNvSpPr>
            <a:spLocks noGrp="1"/>
          </p:cNvSpPr>
          <p:nvPr>
            <p:ph sz="quarter" idx="10"/>
          </p:nvPr>
        </p:nvSpPr>
        <p:spPr/>
        <p:txBody>
          <a:bodyPr/>
          <a:lstStyle/>
          <a:p>
            <a:r>
              <a:rPr lang="en-US" dirty="0"/>
              <a:t>13.1</a:t>
            </a:r>
          </a:p>
        </p:txBody>
      </p:sp>
      <p:sp>
        <p:nvSpPr>
          <p:cNvPr id="4" name="Text Placeholder 3"/>
          <p:cNvSpPr>
            <a:spLocks noGrp="1"/>
          </p:cNvSpPr>
          <p:nvPr>
            <p:ph type="body" sz="quarter" idx="11"/>
          </p:nvPr>
        </p:nvSpPr>
        <p:spPr/>
        <p:txBody>
          <a:bodyPr/>
          <a:lstStyle/>
          <a:p>
            <a:r>
              <a:rPr lang="en-US" dirty="0"/>
              <a:t>Identify the determinants of aggregate demand and distinguish between a movement along the aggregate demand curve and a shift of the curve.</a:t>
            </a:r>
          </a:p>
        </p:txBody>
      </p:sp>
    </p:spTree>
    <p:extLst>
      <p:ext uri="{BB962C8B-B14F-4D97-AF65-F5344CB8AC3E}">
        <p14:creationId xmlns:p14="http://schemas.microsoft.com/office/powerpoint/2010/main" val="1766482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school of thought is correct?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To date, we do not know which school of thought is correct about the economy.</a:t>
            </a:r>
          </a:p>
          <a:p>
            <a:pPr marL="342900" indent="-342900">
              <a:spcBef>
                <a:spcPts val="0"/>
              </a:spcBef>
              <a:spcAft>
                <a:spcPts val="1200"/>
              </a:spcAft>
              <a:buFont typeface="Arial" panose="020B0604020202020204" pitchFamily="34" charset="0"/>
              <a:buChar char="•"/>
              <a:defRPr/>
            </a:pPr>
            <a:r>
              <a:rPr lang="en-US" dirty="0"/>
              <a:t>Many pieces of evidence can be interpreted in several different ways.</a:t>
            </a:r>
          </a:p>
          <a:p>
            <a:pPr marL="342900" indent="-342900">
              <a:spcBef>
                <a:spcPts val="0"/>
              </a:spcBef>
              <a:spcAft>
                <a:spcPts val="1200"/>
              </a:spcAft>
              <a:buFont typeface="Arial" panose="020B0604020202020204" pitchFamily="34" charset="0"/>
              <a:buChar char="•"/>
              <a:defRPr/>
            </a:pPr>
            <a:r>
              <a:rPr lang="en-US" dirty="0"/>
              <a:t>Economists cannot isolate particular elements to study and conduct controlled experiments.</a:t>
            </a:r>
          </a:p>
          <a:p>
            <a:pPr>
              <a:spcBef>
                <a:spcPts val="0"/>
              </a:spcBef>
              <a:spcAft>
                <a:spcPts val="1200"/>
              </a:spcAft>
              <a:defRPr/>
            </a:pPr>
            <a:endParaRPr lang="en-US" dirty="0"/>
          </a:p>
          <a:p>
            <a:pPr>
              <a:spcBef>
                <a:spcPts val="0"/>
              </a:spcBef>
              <a:spcAft>
                <a:spcPts val="1200"/>
              </a:spcAft>
              <a:defRPr/>
            </a:pPr>
            <a:r>
              <a:rPr lang="en-US" dirty="0"/>
              <a:t>So it is likely that debate about the applicability of schools of thought, and hence optimal policies for governments to pursue, will continue for the foreseeable future.</a:t>
            </a:r>
          </a:p>
        </p:txBody>
      </p:sp>
    </p:spTree>
    <p:extLst>
      <p:ext uri="{BB962C8B-B14F-4D97-AF65-F5344CB8AC3E}">
        <p14:creationId xmlns:p14="http://schemas.microsoft.com/office/powerpoint/2010/main" val="72176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Karl Marx: Capitalism’s strongest critic</a:t>
            </a:r>
          </a:p>
        </p:txBody>
      </p:sp>
      <p:sp>
        <p:nvSpPr>
          <p:cNvPr id="3" name="Text Placeholder 2"/>
          <p:cNvSpPr>
            <a:spLocks noGrp="1"/>
          </p:cNvSpPr>
          <p:nvPr>
            <p:ph type="body" sz="quarter" idx="11"/>
          </p:nvPr>
        </p:nvSpPr>
        <p:spPr>
          <a:xfrm>
            <a:off x="152400" y="838200"/>
            <a:ext cx="5151030" cy="5638800"/>
          </a:xfrm>
        </p:spPr>
        <p:txBody>
          <a:bodyPr/>
          <a:lstStyle/>
          <a:p>
            <a:pPr>
              <a:spcAft>
                <a:spcPts val="0"/>
              </a:spcAft>
              <a:defRPr/>
            </a:pPr>
            <a:r>
              <a:rPr lang="en-US" dirty="0"/>
              <a:t>The schools of thought so far presented are “mainstream”; one vocal critic of mainstream economic thought was 19</a:t>
            </a:r>
            <a:r>
              <a:rPr lang="en-US" baseline="30000" dirty="0"/>
              <a:t>th</a:t>
            </a:r>
            <a:r>
              <a:rPr lang="en-US" dirty="0"/>
              <a:t> century German Karl Marx.</a:t>
            </a:r>
          </a:p>
          <a:p>
            <a:pPr marL="342900" indent="-342900">
              <a:spcAft>
                <a:spcPts val="0"/>
              </a:spcAft>
              <a:buFont typeface="Arial" panose="020B0604020202020204" pitchFamily="34" charset="0"/>
              <a:buChar char="•"/>
              <a:defRPr/>
            </a:pPr>
            <a:r>
              <a:rPr lang="en-US" dirty="0"/>
              <a:t>He believed in the </a:t>
            </a:r>
            <a:r>
              <a:rPr lang="en-US" i="1" dirty="0"/>
              <a:t>labor theory of value</a:t>
            </a:r>
            <a:r>
              <a:rPr lang="en-US" dirty="0"/>
              <a:t>, which attributed all of the value of a good or service to the labor embodied in it.</a:t>
            </a:r>
          </a:p>
          <a:p>
            <a:pPr>
              <a:spcAft>
                <a:spcPts val="0"/>
              </a:spcAft>
              <a:defRPr/>
            </a:pPr>
            <a:r>
              <a:rPr lang="en-US" dirty="0"/>
              <a:t>Marx argued that the market system would eventually be replaced by a Communist economy, in which the workers would control production.</a:t>
            </a:r>
          </a:p>
          <a:p>
            <a:pPr marL="342900" indent="-342900">
              <a:spcAft>
                <a:spcPts val="0"/>
              </a:spcAft>
              <a:buFont typeface="Arial" panose="020B0604020202020204" pitchFamily="34" charset="0"/>
              <a:buChar char="•"/>
              <a:defRPr/>
            </a:pPr>
            <a:r>
              <a:rPr lang="en-US" dirty="0"/>
              <a:t>This would happen because workers would rebel against exploitation by large firms, unable to afford an above-subsistence standard of living.</a:t>
            </a:r>
          </a:p>
        </p:txBody>
      </p:sp>
      <p:pic>
        <p:nvPicPr>
          <p:cNvPr id="4" name="Picture 2"/>
          <p:cNvPicPr>
            <a:picLocks noChangeAspect="1" noChangeArrowheads="1"/>
          </p:cNvPicPr>
          <p:nvPr/>
        </p:nvPicPr>
        <p:blipFill>
          <a:blip r:embed="rId2"/>
          <a:srcRect/>
          <a:stretch>
            <a:fillRect/>
          </a:stretch>
        </p:blipFill>
        <p:spPr bwMode="auto">
          <a:xfrm>
            <a:off x="5303430" y="990600"/>
            <a:ext cx="3670710" cy="5334000"/>
          </a:xfrm>
          <a:prstGeom prst="rect">
            <a:avLst/>
          </a:prstGeom>
          <a:noFill/>
          <a:ln w="9525">
            <a:noFill/>
            <a:miter lim="800000"/>
            <a:headEnd/>
            <a:tailEnd/>
          </a:ln>
        </p:spPr>
      </p:pic>
    </p:spTree>
    <p:extLst>
      <p:ext uri="{BB962C8B-B14F-4D97-AF65-F5344CB8AC3E}">
        <p14:creationId xmlns:p14="http://schemas.microsoft.com/office/powerpoint/2010/main" val="39120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components of real GDP</a:t>
            </a:r>
          </a:p>
        </p:txBody>
      </p:sp>
      <p:sp>
        <p:nvSpPr>
          <p:cNvPr id="3" name="Text Placeholder 2"/>
          <p:cNvSpPr>
            <a:spLocks noGrp="1"/>
          </p:cNvSpPr>
          <p:nvPr>
            <p:ph type="body" sz="quarter" idx="11"/>
          </p:nvPr>
        </p:nvSpPr>
        <p:spPr>
          <a:xfrm>
            <a:off x="152400" y="838200"/>
            <a:ext cx="8839200" cy="5867400"/>
          </a:xfrm>
        </p:spPr>
        <p:txBody>
          <a:bodyPr/>
          <a:lstStyle/>
          <a:p>
            <a:pPr>
              <a:spcBef>
                <a:spcPts val="0"/>
              </a:spcBef>
              <a:spcAft>
                <a:spcPts val="1200"/>
              </a:spcAft>
              <a:defRPr/>
            </a:pPr>
            <a:r>
              <a:rPr lang="en-US" dirty="0"/>
              <a:t>Real GDP has four components: consumption (C), investment (I), government purchases (G), and net exports (NX):</a:t>
            </a:r>
          </a:p>
          <a:p>
            <a:pPr>
              <a:spcBef>
                <a:spcPts val="0"/>
              </a:spcBef>
              <a:spcAft>
                <a:spcPts val="1200"/>
              </a:spcAft>
              <a:defRPr/>
            </a:pPr>
            <a:r>
              <a:rPr lang="en-US" dirty="0"/>
              <a:t>	</a:t>
            </a:r>
            <a:r>
              <a:rPr lang="en-US" i="1" dirty="0"/>
              <a:t>Y = C + I + G + NX</a:t>
            </a:r>
          </a:p>
          <a:p>
            <a:pPr>
              <a:spcBef>
                <a:spcPts val="0"/>
              </a:spcBef>
              <a:spcAft>
                <a:spcPts val="1200"/>
              </a:spcAft>
              <a:defRPr/>
            </a:pPr>
            <a:r>
              <a:rPr lang="en-US" dirty="0"/>
              <a:t>Government purchases are generally determined by the decisions of policymakers; but each of the others changes, depending on the price level. We will examine each in turn.</a:t>
            </a:r>
          </a:p>
          <a:p>
            <a:pPr>
              <a:spcBef>
                <a:spcPts val="0"/>
              </a:spcBef>
              <a:spcAft>
                <a:spcPts val="1200"/>
              </a:spcAft>
              <a:defRPr/>
            </a:pPr>
            <a:endParaRPr lang="en-US" dirty="0"/>
          </a:p>
          <a:p>
            <a:pPr>
              <a:spcBef>
                <a:spcPts val="0"/>
              </a:spcBef>
              <a:spcAft>
                <a:spcPts val="1200"/>
              </a:spcAft>
              <a:defRPr/>
            </a:pPr>
            <a:r>
              <a:rPr lang="en-US" b="1" i="1" dirty="0"/>
              <a:t>The wealth effect: how a change in the price level affects consumption (C)</a:t>
            </a:r>
          </a:p>
          <a:p>
            <a:pPr marL="342900" indent="-342900">
              <a:spcBef>
                <a:spcPts val="0"/>
              </a:spcBef>
              <a:spcAft>
                <a:spcPts val="1200"/>
              </a:spcAft>
              <a:buFont typeface="Arial" panose="020B0604020202020204" pitchFamily="34" charset="0"/>
              <a:buChar char="•"/>
              <a:defRPr/>
            </a:pPr>
            <a:r>
              <a:rPr lang="en-US" dirty="0"/>
              <a:t>Household consumption is most strongly determine by income, but it is also affected by wealth.</a:t>
            </a:r>
          </a:p>
          <a:p>
            <a:pPr marL="342900" indent="-342900">
              <a:spcBef>
                <a:spcPts val="0"/>
              </a:spcBef>
              <a:spcAft>
                <a:spcPts val="1200"/>
              </a:spcAft>
              <a:buFont typeface="Arial" panose="020B0604020202020204" pitchFamily="34" charset="0"/>
              <a:buChar char="•"/>
              <a:defRPr/>
            </a:pPr>
            <a:r>
              <a:rPr lang="en-US" dirty="0"/>
              <a:t>Some household wealth is held in </a:t>
            </a:r>
            <a:r>
              <a:rPr lang="en-US" i="1" dirty="0"/>
              <a:t>nominal assets</a:t>
            </a:r>
            <a:r>
              <a:rPr lang="en-US" dirty="0"/>
              <a:t>; so as price levels rise, the real value of household wealth declines. This results in less consumption.</a:t>
            </a:r>
          </a:p>
          <a:p>
            <a:endParaRPr lang="en-US" dirty="0"/>
          </a:p>
        </p:txBody>
      </p:sp>
    </p:spTree>
    <p:extLst>
      <p:ext uri="{BB962C8B-B14F-4D97-AF65-F5344CB8AC3E}">
        <p14:creationId xmlns:p14="http://schemas.microsoft.com/office/powerpoint/2010/main" val="257516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 AD curve downward-sloping?</a:t>
            </a:r>
          </a:p>
        </p:txBody>
      </p:sp>
      <p:sp>
        <p:nvSpPr>
          <p:cNvPr id="3" name="Text Placeholder 2"/>
          <p:cNvSpPr>
            <a:spLocks noGrp="1"/>
          </p:cNvSpPr>
          <p:nvPr>
            <p:ph type="body" sz="quarter" idx="11"/>
          </p:nvPr>
        </p:nvSpPr>
        <p:spPr>
          <a:xfrm>
            <a:off x="152400" y="838200"/>
            <a:ext cx="8839200" cy="5791200"/>
          </a:xfrm>
        </p:spPr>
        <p:txBody>
          <a:bodyPr/>
          <a:lstStyle/>
          <a:p>
            <a:pPr>
              <a:spcAft>
                <a:spcPts val="0"/>
              </a:spcAft>
              <a:defRPr/>
            </a:pPr>
            <a:r>
              <a:rPr lang="en-US" b="1" i="1" dirty="0"/>
              <a:t>The interest-rate effect: how a change in the price level affects investment (I)</a:t>
            </a:r>
          </a:p>
          <a:p>
            <a:pPr marL="342900" indent="-342900">
              <a:spcAft>
                <a:spcPts val="0"/>
              </a:spcAft>
              <a:buFont typeface="Arial" panose="020B0604020202020204" pitchFamily="34" charset="0"/>
              <a:buChar char="•"/>
              <a:defRPr/>
            </a:pPr>
            <a:r>
              <a:rPr lang="en-US" dirty="0"/>
              <a:t>When prices rise, households and firms need more money to finance buying and selling.</a:t>
            </a:r>
          </a:p>
          <a:p>
            <a:pPr marL="342900" indent="-342900">
              <a:spcAft>
                <a:spcPts val="0"/>
              </a:spcAft>
              <a:buFont typeface="Arial" panose="020B0604020202020204" pitchFamily="34" charset="0"/>
              <a:buChar char="•"/>
              <a:defRPr/>
            </a:pPr>
            <a:r>
              <a:rPr lang="en-US" dirty="0"/>
              <a:t>This increase in demand for money causes the “price” of holding money (the interest rate) to rise, discouraging firm investment.</a:t>
            </a:r>
            <a:br>
              <a:rPr lang="en-US" dirty="0"/>
            </a:br>
            <a:endParaRPr lang="en-US" dirty="0"/>
          </a:p>
          <a:p>
            <a:pPr>
              <a:spcAft>
                <a:spcPts val="0"/>
              </a:spcAft>
              <a:defRPr/>
            </a:pPr>
            <a:r>
              <a:rPr lang="en-US" b="1" i="1" dirty="0"/>
              <a:t>The international-trade effect: how a change in the price level affects net exports (NX)</a:t>
            </a:r>
          </a:p>
          <a:p>
            <a:pPr marL="342900" indent="-342900">
              <a:spcAft>
                <a:spcPts val="0"/>
              </a:spcAft>
              <a:buFont typeface="Arial" panose="020B0604020202020204" pitchFamily="34" charset="0"/>
              <a:buChar char="•"/>
              <a:defRPr/>
            </a:pPr>
            <a:r>
              <a:rPr lang="en-US" dirty="0"/>
              <a:t>When U.S. price levels rise, U.S. exports become more expensive and imports become relatively cheaper. Fewer exports and more imports means net exports falls.</a:t>
            </a:r>
            <a:br>
              <a:rPr lang="en-US" dirty="0"/>
            </a:br>
            <a:endParaRPr lang="en-US" dirty="0"/>
          </a:p>
          <a:p>
            <a:pPr>
              <a:spcAft>
                <a:spcPts val="0"/>
              </a:spcAft>
              <a:defRPr/>
            </a:pPr>
            <a:r>
              <a:rPr lang="en-US" b="1" i="1" dirty="0"/>
              <a:t>Each effect moves in the same direction: an increase in the price level decreases real GDP.</a:t>
            </a:r>
            <a:endParaRPr lang="en-US" b="1" dirty="0"/>
          </a:p>
        </p:txBody>
      </p:sp>
    </p:spTree>
    <p:extLst>
      <p:ext uri="{BB962C8B-B14F-4D97-AF65-F5344CB8AC3E}">
        <p14:creationId xmlns:p14="http://schemas.microsoft.com/office/powerpoint/2010/main" val="35878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of the AD curve vs. movements along it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aggregate demand curve shows the relationship between the price level and real GDP demanded, </a:t>
            </a:r>
            <a:r>
              <a:rPr lang="en-US" i="1" dirty="0"/>
              <a:t>holding everything else constant</a:t>
            </a:r>
            <a:r>
              <a:rPr lang="en-US" dirty="0"/>
              <a:t>.</a:t>
            </a:r>
          </a:p>
          <a:p>
            <a:pPr>
              <a:spcBef>
                <a:spcPts val="0"/>
              </a:spcBef>
              <a:spcAft>
                <a:spcPts val="1200"/>
              </a:spcAft>
              <a:defRPr/>
            </a:pPr>
            <a:r>
              <a:rPr lang="en-US" dirty="0"/>
              <a:t>A change in the price level not caused by a component of real GDP changing results in a movement along the AD curve.</a:t>
            </a:r>
          </a:p>
          <a:p>
            <a:pPr>
              <a:spcBef>
                <a:spcPts val="0"/>
              </a:spcBef>
              <a:spcAft>
                <a:spcPts val="1200"/>
              </a:spcAft>
              <a:defRPr/>
            </a:pPr>
            <a:r>
              <a:rPr lang="en-US" dirty="0"/>
              <a:t>A change in some component of aggregate demand, on the other hand, will shift the AD curve.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7944" y="762000"/>
            <a:ext cx="3813056" cy="25267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944" y="762000"/>
            <a:ext cx="3813056" cy="252679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7944" y="762000"/>
            <a:ext cx="3813056" cy="252679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7944" y="762000"/>
            <a:ext cx="3813056" cy="252679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7944" y="762000"/>
            <a:ext cx="3813056" cy="252679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7944" y="762000"/>
            <a:ext cx="3813056" cy="252679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4228" y="3928867"/>
            <a:ext cx="3941072" cy="254813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4228" y="3928867"/>
            <a:ext cx="3941072" cy="254813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4228" y="3928867"/>
            <a:ext cx="3941072" cy="254813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4228" y="3928867"/>
            <a:ext cx="3941072" cy="2548133"/>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74228" y="3928867"/>
            <a:ext cx="3941072" cy="2548133"/>
          </a:xfrm>
          <a:prstGeom prst="rect">
            <a:avLst/>
          </a:prstGeom>
        </p:spPr>
      </p:pic>
    </p:spTree>
    <p:extLst>
      <p:ext uri="{BB962C8B-B14F-4D97-AF65-F5344CB8AC3E}">
        <p14:creationId xmlns:p14="http://schemas.microsoft.com/office/powerpoint/2010/main" val="38275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75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35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750"/>
                                        <p:tgtEl>
                                          <p:spTgt spid="6"/>
                                        </p:tgtEl>
                                      </p:cBhvr>
                                    </p:animEffect>
                                  </p:childTnLst>
                                </p:cTn>
                              </p:par>
                            </p:childTnLst>
                          </p:cTn>
                        </p:par>
                        <p:par>
                          <p:cTn id="31" fill="hold">
                            <p:stCondLst>
                              <p:cond delay="4250"/>
                            </p:stCondLst>
                            <p:childTnLst>
                              <p:par>
                                <p:cTn id="32" presetID="2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75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750"/>
                                        <p:tgtEl>
                                          <p:spTgt spid="12"/>
                                        </p:tgtEl>
                                      </p:cBhvr>
                                    </p:animEffect>
                                  </p:childTnLst>
                                </p:cTn>
                              </p:par>
                            </p:childTnLst>
                          </p:cTn>
                        </p:par>
                        <p:par>
                          <p:cTn id="44" fill="hold">
                            <p:stCondLst>
                              <p:cond delay="125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750"/>
                                        <p:tgtEl>
                                          <p:spTgt spid="13"/>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750"/>
                                        <p:tgtEl>
                                          <p:spTgt spid="14"/>
                                        </p:tgtEl>
                                      </p:cBhvr>
                                    </p:animEffect>
                                  </p:childTnLst>
                                </p:cTn>
                              </p:par>
                            </p:childTnLst>
                          </p:cTn>
                        </p:par>
                        <p:par>
                          <p:cTn id="52" fill="hold">
                            <p:stCondLst>
                              <p:cond delay="2750"/>
                            </p:stCondLst>
                            <p:childTnLst>
                              <p:par>
                                <p:cTn id="53" presetID="22" presetClass="entr" presetSubtype="2"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right)">
                                      <p:cBhvr>
                                        <p:cTn id="55" dur="750"/>
                                        <p:tgtEl>
                                          <p:spTgt spid="15"/>
                                        </p:tgtEl>
                                      </p:cBhvr>
                                    </p:animEffect>
                                  </p:childTnLst>
                                </p:cTn>
                              </p:par>
                            </p:childTnLst>
                          </p:cTn>
                        </p:par>
                        <p:par>
                          <p:cTn id="56" fill="hold">
                            <p:stCondLst>
                              <p:cond delay="3500"/>
                            </p:stCondLst>
                            <p:childTnLst>
                              <p:par>
                                <p:cTn id="57" presetID="22" presetClass="entr" presetSubtype="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shifts: changes in monetary policy</a:t>
            </a:r>
          </a:p>
        </p:txBody>
      </p:sp>
      <p:sp>
        <p:nvSpPr>
          <p:cNvPr id="3" name="Text Placeholder 2"/>
          <p:cNvSpPr>
            <a:spLocks noGrp="1"/>
          </p:cNvSpPr>
          <p:nvPr>
            <p:ph type="body" sz="quarter" idx="11"/>
          </p:nvPr>
        </p:nvSpPr>
        <p:spPr>
          <a:xfrm>
            <a:off x="152400" y="838200"/>
            <a:ext cx="8839200" cy="2895600"/>
          </a:xfrm>
        </p:spPr>
        <p:txBody>
          <a:bodyPr/>
          <a:lstStyle/>
          <a:p>
            <a:pPr>
              <a:spcAft>
                <a:spcPts val="0"/>
              </a:spcAft>
              <a:defRPr/>
            </a:pPr>
            <a:r>
              <a:rPr lang="en-US" dirty="0"/>
              <a:t>A government policy change could shift aggregate demand. There are two categories of government policies here:</a:t>
            </a:r>
          </a:p>
          <a:p>
            <a:pPr marL="457200" indent="-457200">
              <a:spcAft>
                <a:spcPts val="0"/>
              </a:spcAft>
              <a:buAutoNum type="arabicPeriod"/>
              <a:defRPr/>
            </a:pPr>
            <a:r>
              <a:rPr lang="en-US" b="1" i="1" dirty="0"/>
              <a:t>Monetary policy</a:t>
            </a:r>
            <a:r>
              <a:rPr lang="en-US" dirty="0"/>
              <a:t>: The actions the Federal Reserve takes to manage the money supply and interest rates to pursue macroeconomic policy objectives.</a:t>
            </a:r>
          </a:p>
          <a:p>
            <a:pPr>
              <a:spcAft>
                <a:spcPts val="0"/>
              </a:spcAft>
              <a:defRPr/>
            </a:pPr>
            <a:r>
              <a:rPr lang="en-US" dirty="0"/>
              <a:t>If the Federal Reserve causes </a:t>
            </a:r>
            <a:r>
              <a:rPr lang="en-US" i="1" dirty="0"/>
              <a:t>interest rates </a:t>
            </a:r>
            <a:r>
              <a:rPr lang="en-US" dirty="0"/>
              <a:t>to rise, investment spending will fall; if it causes interest rates to fall, investment spending will rise.</a:t>
            </a:r>
          </a:p>
        </p:txBody>
      </p:sp>
      <p:sp>
        <p:nvSpPr>
          <p:cNvPr id="4" name="Text Placeholder 3"/>
          <p:cNvSpPr>
            <a:spLocks noGrp="1"/>
          </p:cNvSpPr>
          <p:nvPr>
            <p:ph type="body" sz="quarter" idx="12"/>
          </p:nvPr>
        </p:nvSpPr>
        <p:spPr>
          <a:xfrm>
            <a:off x="5676900" y="6261100"/>
            <a:ext cx="2514600" cy="449263"/>
          </a:xfrm>
        </p:spPr>
        <p:txBody>
          <a:bodyPr/>
          <a:lstStyle/>
          <a:p>
            <a:r>
              <a:rPr lang="en-US" dirty="0"/>
              <a:t>Variables that shift the aggregate demand curve</a:t>
            </a:r>
          </a:p>
        </p:txBody>
      </p:sp>
      <p:sp>
        <p:nvSpPr>
          <p:cNvPr id="5" name="Text Placeholder 4"/>
          <p:cNvSpPr>
            <a:spLocks noGrp="1"/>
          </p:cNvSpPr>
          <p:nvPr>
            <p:ph type="body" sz="quarter" idx="13"/>
          </p:nvPr>
        </p:nvSpPr>
        <p:spPr>
          <a:xfrm>
            <a:off x="4343400" y="6261100"/>
            <a:ext cx="1352550" cy="381000"/>
          </a:xfrm>
        </p:spPr>
        <p:txBody>
          <a:bodyPr/>
          <a:lstStyle/>
          <a:p>
            <a:r>
              <a:rPr lang="en-US" dirty="0"/>
              <a:t>Table 13.1</a:t>
            </a:r>
          </a:p>
        </p:txBody>
      </p:sp>
      <p:pic>
        <p:nvPicPr>
          <p:cNvPr id="6" name="Picture 5" descr="Table12.1_2.gif"/>
          <p:cNvPicPr>
            <a:picLocks noChangeAspect="1"/>
          </p:cNvPicPr>
          <p:nvPr/>
        </p:nvPicPr>
        <p:blipFill>
          <a:blip r:embed="rId2"/>
          <a:srcRect/>
          <a:stretch>
            <a:fillRect/>
          </a:stretch>
        </p:blipFill>
        <p:spPr bwMode="auto">
          <a:xfrm>
            <a:off x="838200" y="4670425"/>
            <a:ext cx="7124700" cy="1447800"/>
          </a:xfrm>
          <a:prstGeom prst="rect">
            <a:avLst/>
          </a:prstGeom>
          <a:noFill/>
          <a:ln w="9525">
            <a:noFill/>
            <a:miter lim="800000"/>
            <a:headEnd/>
            <a:tailEnd/>
          </a:ln>
        </p:spPr>
      </p:pic>
      <p:cxnSp>
        <p:nvCxnSpPr>
          <p:cNvPr id="7" name="Straight Connector 6"/>
          <p:cNvCxnSpPr>
            <a:cxnSpLocks noChangeShapeType="1"/>
          </p:cNvCxnSpPr>
          <p:nvPr/>
        </p:nvCxnSpPr>
        <p:spPr bwMode="auto">
          <a:xfrm>
            <a:off x="895350" y="4375150"/>
            <a:ext cx="7239000" cy="0"/>
          </a:xfrm>
          <a:prstGeom prst="line">
            <a:avLst/>
          </a:prstGeom>
          <a:noFill/>
          <a:ln w="44450" algn="ctr">
            <a:solidFill>
              <a:srgbClr val="95B6DF"/>
            </a:solidFill>
            <a:round/>
            <a:headEnd/>
            <a:tailEnd/>
          </a:ln>
        </p:spPr>
      </p:cxnSp>
      <p:sp>
        <p:nvSpPr>
          <p:cNvPr id="8" name="TextBox 7"/>
          <p:cNvSpPr txBox="1">
            <a:spLocks noChangeArrowheads="1"/>
          </p:cNvSpPr>
          <p:nvPr/>
        </p:nvSpPr>
        <p:spPr bwMode="auto">
          <a:xfrm>
            <a:off x="1047750" y="3810000"/>
            <a:ext cx="5464175" cy="523875"/>
          </a:xfrm>
          <a:prstGeom prst="rect">
            <a:avLst/>
          </a:prstGeom>
          <a:noFill/>
          <a:ln w="9525">
            <a:noFill/>
            <a:miter lim="800000"/>
            <a:headEnd/>
            <a:tailEnd/>
          </a:ln>
        </p:spPr>
        <p:txBody>
          <a:bodyPr wrap="none" anchor="ctr">
            <a:spAutoFit/>
          </a:bodyPr>
          <a:lstStyle/>
          <a:p>
            <a:pPr fontAlgn="auto">
              <a:spcBef>
                <a:spcPts val="0"/>
              </a:spcBef>
              <a:spcAft>
                <a:spcPts val="0"/>
              </a:spcAft>
              <a:defRPr/>
            </a:pPr>
            <a:r>
              <a:rPr lang="en-US" kern="0" dirty="0">
                <a:solidFill>
                  <a:srgbClr val="0066B3"/>
                </a:solidFill>
                <a:cs typeface="+mn-cs"/>
              </a:rPr>
              <a:t>	                     shifts the aggregate </a:t>
            </a:r>
            <a:br>
              <a:rPr lang="en-US" kern="0" dirty="0">
                <a:solidFill>
                  <a:srgbClr val="0066B3"/>
                </a:solidFill>
                <a:cs typeface="+mn-cs"/>
              </a:rPr>
            </a:br>
            <a:r>
              <a:rPr lang="en-US" kern="0" dirty="0">
                <a:solidFill>
                  <a:srgbClr val="0066B3"/>
                </a:solidFill>
                <a:cs typeface="+mn-cs"/>
              </a:rPr>
              <a:t>An increase in…           demand curve…                      because…</a:t>
            </a:r>
          </a:p>
        </p:txBody>
      </p:sp>
      <p:pic>
        <p:nvPicPr>
          <p:cNvPr id="9" name="Picture 8" descr="Table12.1_3.gif"/>
          <p:cNvPicPr>
            <a:picLocks noChangeAspect="1"/>
          </p:cNvPicPr>
          <p:nvPr/>
        </p:nvPicPr>
        <p:blipFill>
          <a:blip r:embed="rId3"/>
          <a:srcRect/>
          <a:stretch>
            <a:fillRect/>
          </a:stretch>
        </p:blipFill>
        <p:spPr bwMode="auto">
          <a:xfrm>
            <a:off x="838200" y="4670425"/>
            <a:ext cx="7124700" cy="1447800"/>
          </a:xfrm>
          <a:prstGeom prst="rect">
            <a:avLst/>
          </a:prstGeom>
          <a:noFill/>
          <a:ln w="9525">
            <a:noFill/>
            <a:miter lim="800000"/>
            <a:headEnd/>
            <a:tailEnd/>
          </a:ln>
        </p:spPr>
      </p:pic>
    </p:spTree>
    <p:extLst>
      <p:ext uri="{BB962C8B-B14F-4D97-AF65-F5344CB8AC3E}">
        <p14:creationId xmlns:p14="http://schemas.microsoft.com/office/powerpoint/2010/main" val="41386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39921</TotalTime>
  <Words>5006</Words>
  <Application>Microsoft Office PowerPoint</Application>
  <PresentationFormat>On-screen Show (4:3)</PresentationFormat>
  <Paragraphs>409</Paragraphs>
  <Slides>51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Futura Md BT</vt:lpstr>
      <vt:lpstr>Times New Roman</vt:lpstr>
      <vt:lpstr>original</vt:lpstr>
      <vt:lpstr>PowerPoint Presentation</vt:lpstr>
      <vt:lpstr>Aggregate Demand and Aggregate Supply Analysis</vt:lpstr>
      <vt:lpstr>Aggregate demand and aggregate supply model</vt:lpstr>
      <vt:lpstr>A sneak-peek at the model</vt:lpstr>
      <vt:lpstr>Aggregate Demand</vt:lpstr>
      <vt:lpstr>The four components of real GDP</vt:lpstr>
      <vt:lpstr>Why is the AD curve downward-sloping?</vt:lpstr>
      <vt:lpstr>Shifts of the AD curve vs. movements along it</vt:lpstr>
      <vt:lpstr>AD shifts: changes in monetary policy</vt:lpstr>
      <vt:lpstr>AD shifts: changes in fiscal policy</vt:lpstr>
      <vt:lpstr>AD shifts: changes in expectations</vt:lpstr>
      <vt:lpstr>AD shifts: changes in foreign variables</vt:lpstr>
      <vt:lpstr>Recessions and the components of AD—part 1</vt:lpstr>
      <vt:lpstr>Recessions and the components of AD—part 2</vt:lpstr>
      <vt:lpstr>Recessions and the components of AD—part 3</vt:lpstr>
      <vt:lpstr>Aggregate Supply</vt:lpstr>
      <vt:lpstr>Aggregate supply and time frame</vt:lpstr>
      <vt:lpstr>Long-run aggregate supply curve</vt:lpstr>
      <vt:lpstr>Short-run aggregate supply curve</vt:lpstr>
      <vt:lpstr>Why is the SRAS curve upward-sloping?</vt:lpstr>
      <vt:lpstr>How sticky are wages?</vt:lpstr>
      <vt:lpstr>Shifts of the SRAS curve vs. movements along it</vt:lpstr>
      <vt:lpstr>SRAS shifts: factors of production, and technology</vt:lpstr>
      <vt:lpstr>SRAS shifts: expected future prices</vt:lpstr>
      <vt:lpstr>SRAS shifts: adjustments to errors in past expectations</vt:lpstr>
      <vt:lpstr>SRAS shifts: unexpected changes in prices of resources</vt:lpstr>
      <vt:lpstr>Macroeconomic Equilibrium in the Long Run and the Short Run</vt:lpstr>
      <vt:lpstr>Long-run macroeconomic equilibrium</vt:lpstr>
      <vt:lpstr>Long-run macroeconomic equilibrium</vt:lpstr>
      <vt:lpstr>Does it matter what causes AD to fall?</vt:lpstr>
      <vt:lpstr>Expansion</vt:lpstr>
      <vt:lpstr>Supply shock</vt:lpstr>
      <vt:lpstr>Adjustment back to potential GDP from a supply shock</vt:lpstr>
      <vt:lpstr>How long does adjustment to long-run equilibrium take? </vt:lpstr>
      <vt:lpstr>Forecasts for returning to potential GDP</vt:lpstr>
      <vt:lpstr>Forecasts for returning to potential GDP</vt:lpstr>
      <vt:lpstr>A Dynamic Aggregate Demand and Aggregate Supply Model</vt:lpstr>
      <vt:lpstr>Static vs. dynamic models</vt:lpstr>
      <vt:lpstr>Dynamic AD and AS model</vt:lpstr>
      <vt:lpstr>What is the usual cause of inflation?</vt:lpstr>
      <vt:lpstr>The recession of 2007-2009</vt:lpstr>
      <vt:lpstr>The recession of 2007-2009 in the dynamic model</vt:lpstr>
      <vt:lpstr>Common misconceptions to avoid</vt:lpstr>
      <vt:lpstr>Appendix: Macroeconomic Schools of Thought</vt:lpstr>
      <vt:lpstr>Macroeconomics schools of thought</vt:lpstr>
      <vt:lpstr>Other schools of thought #1: Monetarism</vt:lpstr>
      <vt:lpstr>Other schools of thought #2: New Classical Economics</vt:lpstr>
      <vt:lpstr>Other schools of thought #3: Real Business Cycle Theory</vt:lpstr>
      <vt:lpstr>Other schools of thought #4: The Austrian School</vt:lpstr>
      <vt:lpstr>Which school of thought is correct?</vt:lpstr>
      <vt:lpstr>Karl Marx: Capitalism’s strongest critic</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1551</cp:revision>
  <cp:lastPrinted>2012-08-26T22:27:34Z</cp:lastPrinted>
  <dcterms:created xsi:type="dcterms:W3CDTF">2010-11-05T19:39:20Z</dcterms:created>
  <dcterms:modified xsi:type="dcterms:W3CDTF">2021-07-18T03:37:49Z</dcterms:modified>
</cp:coreProperties>
</file>